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76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81" r:id="rId22"/>
    <p:sldId id="275" r:id="rId23"/>
    <p:sldId id="277" r:id="rId24"/>
    <p:sldId id="286" r:id="rId25"/>
    <p:sldId id="285" r:id="rId26"/>
    <p:sldId id="279" r:id="rId27"/>
    <p:sldId id="282" r:id="rId28"/>
    <p:sldId id="284" r:id="rId29"/>
    <p:sldId id="280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1.nubex.ru/s3803-486/f1456_35/&#1056;&#1072;&#1073;&#1086;&#1095;&#1072;&#1103;%20&#1087;&#1088;&#1086;&#1075;&#1088;&#1072;&#1084;&#1084;&#1072;%202-3%20&#1075;&#1086;&#1076;&#1072;.pd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r1.nubex.ru/s3803-486/f1457_b5/&#1056;&#1072;&#1073;&#1086;&#1095;&#1072;&#1103;%20&#1087;&#1088;&#1086;&#1075;&#1088;&#1072;&#1084;&#1084;&#1072;%203-7%20&#1083;.pd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Relationship Id="rId9" Type="http://schemas.openxmlformats.org/officeDocument/2006/relationships/image" Target="../media/image6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Relationship Id="rId9" Type="http://schemas.openxmlformats.org/officeDocument/2006/relationships/image" Target="../media/image69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11" Type="http://schemas.openxmlformats.org/officeDocument/2006/relationships/image" Target="../media/image78.jpeg"/><Relationship Id="rId5" Type="http://schemas.openxmlformats.org/officeDocument/2006/relationships/image" Target="../media/image72.jpeg"/><Relationship Id="rId10" Type="http://schemas.openxmlformats.org/officeDocument/2006/relationships/image" Target="../media/image77.jpeg"/><Relationship Id="rId4" Type="http://schemas.openxmlformats.org/officeDocument/2006/relationships/image" Target="../media/image71.jpeg"/><Relationship Id="rId9" Type="http://schemas.openxmlformats.org/officeDocument/2006/relationships/image" Target="../media/image7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10" Type="http://schemas.openxmlformats.org/officeDocument/2006/relationships/image" Target="../media/image86.jpeg"/><Relationship Id="rId4" Type="http://schemas.openxmlformats.org/officeDocument/2006/relationships/image" Target="../media/image80.jpeg"/><Relationship Id="rId9" Type="http://schemas.openxmlformats.org/officeDocument/2006/relationships/image" Target="../media/image85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jpeg"/><Relationship Id="rId3" Type="http://schemas.openxmlformats.org/officeDocument/2006/relationships/image" Target="../media/image93.jpeg"/><Relationship Id="rId7" Type="http://schemas.openxmlformats.org/officeDocument/2006/relationships/image" Target="../media/image9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jpeg"/><Relationship Id="rId11" Type="http://schemas.openxmlformats.org/officeDocument/2006/relationships/image" Target="../media/image101.jpeg"/><Relationship Id="rId5" Type="http://schemas.openxmlformats.org/officeDocument/2006/relationships/image" Target="../media/image95.jpeg"/><Relationship Id="rId10" Type="http://schemas.openxmlformats.org/officeDocument/2006/relationships/image" Target="../media/image100.jpeg"/><Relationship Id="rId4" Type="http://schemas.openxmlformats.org/officeDocument/2006/relationships/image" Target="../media/image94.jpeg"/><Relationship Id="rId9" Type="http://schemas.openxmlformats.org/officeDocument/2006/relationships/image" Target="../media/image99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aam.ru/detskijsad/metodika-provedenija-utrenei-gimnastiki-v-detskom-sadu.html" TargetMode="External"/><Relationship Id="rId3" Type="http://schemas.openxmlformats.org/officeDocument/2006/relationships/hyperlink" Target="https://nsportal.ru/detskiy-sad/fizkultura/2020/12/12/sbornik-stsenarnogo-materiala-fizkulturnyh-prazdnikov-i" TargetMode="External"/><Relationship Id="rId7" Type="http://schemas.openxmlformats.org/officeDocument/2006/relationships/hyperlink" Target="https://fizinstruktor.ru/" TargetMode="External"/><Relationship Id="rId12" Type="http://schemas.openxmlformats.org/officeDocument/2006/relationships/hyperlink" Target="https://infourok.ru/konspekti-fizkulturnih-zanyatiy-v-dou-dlya-vseh-grupp-631357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tand.hitplayer.ru/?s" TargetMode="External"/><Relationship Id="rId11" Type="http://schemas.openxmlformats.org/officeDocument/2006/relationships/hyperlink" Target="https://melkie.net/zanyatiya-s-detmi/gimnastika-v-detskom-sadu.html" TargetMode="External"/><Relationship Id="rId5" Type="http://schemas.openxmlformats.org/officeDocument/2006/relationships/hyperlink" Target="https://yandex.ru/video/search?text" TargetMode="External"/><Relationship Id="rId10" Type="http://schemas.openxmlformats.org/officeDocument/2006/relationships/hyperlink" Target="https://uchitelya.com/pedagogika/51045-prezentaciya-zdorovym-byt-zdorovo-dlya-doshkolnikov.html" TargetMode="External"/><Relationship Id="rId4" Type="http://schemas.openxmlformats.org/officeDocument/2006/relationships/hyperlink" Target="https://lemuzika.pro/search/" TargetMode="External"/><Relationship Id="rId9" Type="http://schemas.openxmlformats.org/officeDocument/2006/relationships/hyperlink" Target="http://www.myshared.ru/slide/1177593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21370648_3-phonoteka_org-p-fon-dlya-prezentatsii-po-fizkulture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" y="0"/>
            <a:ext cx="9139428" cy="6858000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7" name="TextBox 6"/>
          <p:cNvSpPr txBox="1"/>
          <p:nvPr/>
        </p:nvSpPr>
        <p:spPr>
          <a:xfrm>
            <a:off x="2857488" y="1428736"/>
            <a:ext cx="4071966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i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Портфолио</a:t>
            </a:r>
            <a:endParaRPr lang="ru-RU" sz="44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14612" y="3357562"/>
            <a:ext cx="4000528" cy="233910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i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Паляничкиной</a:t>
            </a:r>
            <a:endParaRPr lang="ru-RU" sz="3600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ru-RU" sz="36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Юлии</a:t>
            </a:r>
          </a:p>
          <a:p>
            <a:pPr algn="ctr"/>
            <a:r>
              <a:rPr lang="ru-RU" sz="36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Антоновны</a:t>
            </a:r>
          </a:p>
          <a:p>
            <a:pPr algn="ctr"/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  <a:p>
            <a:pPr algn="ctr"/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71604" y="2143116"/>
            <a:ext cx="61436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Georgia" pitchFamily="18" charset="0"/>
              </a:rPr>
              <a:t>    </a:t>
            </a:r>
          </a:p>
          <a:p>
            <a:pPr algn="ctr"/>
            <a:r>
              <a:rPr lang="ru-RU" sz="2400" b="1" i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>
                  <a:innerShdw blurRad="114300">
                    <a:prstClr val="black"/>
                  </a:innerShdw>
                </a:effectLst>
                <a:latin typeface="Georgia" pitchFamily="18" charset="0"/>
              </a:rPr>
              <a:t>   инструктора по физической культуре</a:t>
            </a:r>
          </a:p>
          <a:p>
            <a:pPr algn="ctr"/>
            <a:r>
              <a:rPr lang="ru-RU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>
                  <a:innerShdw blurRad="114300">
                    <a:prstClr val="black"/>
                  </a:innerShdw>
                </a:effectLst>
                <a:latin typeface="Georgia" pitchFamily="18" charset="0"/>
              </a:rPr>
              <a:t>                      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928926" y="142852"/>
            <a:ext cx="52864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>
                  <a:innerShdw blurRad="114300">
                    <a:prstClr val="black"/>
                  </a:innerShdw>
                </a:effectLst>
                <a:latin typeface="Georgia" pitchFamily="18" charset="0"/>
              </a:rPr>
              <a:t> </a:t>
            </a:r>
            <a:r>
              <a:rPr lang="ru-RU" sz="12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 ДОШКОЛЬНОЕ ОБРАЗОВАТЕЛЬНОЕ УЧРЕЖДЕНИЕ ЦЕНТР РАЗВИТИЯ РЕБЕНКА - ДЕТСКИЙ САД №13 «ДЮЙМОВОЧКА»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57686" y="6072206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>
                  <a:innerShdw blurRad="114300">
                    <a:prstClr val="black"/>
                  </a:innerShdw>
                </a:effectLst>
                <a:latin typeface="Georgia" pitchFamily="18" charset="0"/>
              </a:rPr>
              <a:t> 2022 г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zagadki-pro-zozh-dlya-3-4-let---o-poleznih-predmeta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07"/>
            <a:ext cx="9144000" cy="6862813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2000232" y="2000240"/>
            <a:ext cx="5429288" cy="271464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>   </a:t>
            </a:r>
            <a:r>
              <a:rPr lang="ru-RU" sz="1900" b="1" i="1" dirty="0" smtClean="0">
                <a:solidFill>
                  <a:srgbClr val="002060"/>
                </a:solidFill>
                <a:latin typeface="Georgia" pitchFamily="18" charset="0"/>
              </a:rPr>
              <a:t>Физическое образование ребёнка есть база для всего остального. Без правильного применения гигиены в развитии ребёнка, без правильно поставленной физкультуры и спорта мы никогда не получим здорового поколения. </a:t>
            </a:r>
          </a:p>
          <a:p>
            <a:pPr algn="r"/>
            <a:r>
              <a:rPr lang="ru-RU" sz="1900" b="1" i="1" dirty="0" smtClean="0">
                <a:solidFill>
                  <a:srgbClr val="002060"/>
                </a:solidFill>
                <a:latin typeface="Georgia" pitchFamily="18" charset="0"/>
              </a:rPr>
              <a:t> А. В. Луначарский</a:t>
            </a:r>
            <a:endParaRPr lang="ru-RU" sz="1900" b="1" i="1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265" cy="6858000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1000100" y="1142984"/>
            <a:ext cx="7000924" cy="35719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1. Педагогический портрет</a:t>
            </a:r>
            <a:endParaRPr lang="ru-RU" sz="1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00100" y="1571612"/>
            <a:ext cx="7000924" cy="35719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2. Профессиональная карточка</a:t>
            </a:r>
            <a:endParaRPr lang="ru-RU" sz="1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000240"/>
            <a:ext cx="7000924" cy="35719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3. Рабочая программа </a:t>
            </a:r>
            <a:endParaRPr lang="ru-RU" sz="1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2428868"/>
            <a:ext cx="7000924" cy="35719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4. Системность повышения квалификации </a:t>
            </a:r>
            <a:endParaRPr lang="ru-RU" sz="1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000100" y="2857496"/>
            <a:ext cx="7000924" cy="35719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5. Показатели в работе </a:t>
            </a:r>
            <a:endParaRPr lang="ru-RU" sz="1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00100" y="3286124"/>
            <a:ext cx="7000924" cy="35719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6. Характеристика </a:t>
            </a:r>
            <a:endParaRPr lang="ru-RU" sz="1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000100" y="3714752"/>
            <a:ext cx="7000924" cy="35719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7. Дополнительная информация о педагоге</a:t>
            </a:r>
            <a:endParaRPr lang="ru-RU" sz="1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000100" y="4143380"/>
            <a:ext cx="7000924" cy="35719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8. Результаты педагогической деятельности</a:t>
            </a:r>
            <a:endParaRPr lang="ru-RU" sz="1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000100" y="4572008"/>
            <a:ext cx="7000924" cy="35719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9. Предметно – развивающая среда</a:t>
            </a:r>
            <a:endParaRPr lang="ru-RU" sz="1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000100" y="5000636"/>
            <a:ext cx="7000924" cy="35719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10. </a:t>
            </a:r>
            <a:r>
              <a:rPr lang="ru-RU" sz="1600" b="1" dirty="0" err="1" smtClean="0">
                <a:solidFill>
                  <a:srgbClr val="002060"/>
                </a:solidFill>
                <a:latin typeface="Georgia" pitchFamily="18" charset="0"/>
              </a:rPr>
              <a:t>Учебно</a:t>
            </a:r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 – методический материал </a:t>
            </a:r>
            <a:endParaRPr lang="ru-RU" sz="1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00100" y="5429264"/>
            <a:ext cx="7000924" cy="35719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11. </a:t>
            </a:r>
            <a:r>
              <a:rPr lang="ru-RU" sz="1600" b="1" dirty="0" err="1" smtClean="0">
                <a:solidFill>
                  <a:srgbClr val="002060"/>
                </a:solidFill>
                <a:latin typeface="Georgia" pitchFamily="18" charset="0"/>
              </a:rPr>
              <a:t>Фотогалерея</a:t>
            </a:r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  <a:endParaRPr lang="ru-RU" sz="1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000100" y="5857892"/>
            <a:ext cx="7000924" cy="35719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</a:rPr>
              <a:t>12. Интернет библиотека </a:t>
            </a:r>
            <a:endParaRPr lang="ru-RU" sz="16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71604" y="571480"/>
            <a:ext cx="6000792" cy="53860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9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Содержание</a:t>
            </a:r>
            <a:endParaRPr lang="ru-RU" sz="29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1614805004_31-p-fon-dlya-prezentatsii-detskii-sad-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28926" y="357166"/>
            <a:ext cx="6000792" cy="53860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9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Педагогический портрет</a:t>
            </a:r>
            <a:endParaRPr lang="ru-RU" sz="29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86116" y="928670"/>
            <a:ext cx="5500726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Фамилия:  </a:t>
            </a:r>
            <a:r>
              <a:rPr lang="ru-RU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Паляничкина</a:t>
            </a:r>
            <a:endParaRPr lang="ru-RU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</a:endParaRPr>
          </a:p>
          <a:p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      Имя:       </a:t>
            </a:r>
            <a:r>
              <a:rPr lang="ru-RU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Юлия</a:t>
            </a:r>
          </a:p>
          <a:p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Отчество:   </a:t>
            </a:r>
            <a:r>
              <a:rPr lang="ru-RU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Антоновна</a:t>
            </a:r>
          </a:p>
          <a:p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Дата рождения: </a:t>
            </a:r>
            <a:r>
              <a:rPr lang="ru-RU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17.07.1988</a:t>
            </a:r>
            <a:endParaRPr lang="ru-RU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15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Образование: </a:t>
            </a:r>
            <a:r>
              <a:rPr lang="ru-RU" sz="15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среднее – профессиональное;</a:t>
            </a:r>
          </a:p>
          <a:p>
            <a:r>
              <a:rPr lang="ru-RU" sz="1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Государственное бюджетное профессиональное образовательное учреждение Ростовской области «</a:t>
            </a:r>
            <a:r>
              <a:rPr lang="ru-RU" sz="1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Волгодонский</a:t>
            </a:r>
            <a:r>
              <a:rPr lang="ru-RU" sz="1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 педагогический колледж»;</a:t>
            </a:r>
          </a:p>
          <a:p>
            <a:r>
              <a:rPr lang="ru-RU" sz="1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Квалификация:</a:t>
            </a:r>
            <a:r>
              <a:rPr lang="ru-RU" sz="1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 воспитатель детей дошкольного возраста ; 2018</a:t>
            </a:r>
          </a:p>
          <a:p>
            <a:r>
              <a:rPr lang="ru-RU" sz="1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Автономная некоммерческая организация                   </a:t>
            </a:r>
            <a:r>
              <a:rPr lang="ru-RU" sz="1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cs typeface="Times New Roman" pitchFamily="18" charset="0"/>
              </a:rPr>
              <a:t>«</a:t>
            </a:r>
            <a:r>
              <a:rPr lang="ru-RU" sz="1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cs typeface="Times New Roman" pitchFamily="18" charset="0"/>
              </a:rPr>
              <a:t>Санкт-Петербергский</a:t>
            </a:r>
            <a:r>
              <a:rPr lang="ru-RU" sz="1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cs typeface="Times New Roman" pitchFamily="18" charset="0"/>
              </a:rPr>
              <a:t> центр дополнительного профессионального образования»</a:t>
            </a:r>
            <a:endPara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Квалификация: </a:t>
            </a:r>
            <a:r>
              <a:rPr lang="ru-RU" sz="1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Инструктор по физической культуре; </a:t>
            </a:r>
          </a:p>
          <a:p>
            <a:r>
              <a:rPr lang="ru-RU" sz="1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Занимаемая должность:  </a:t>
            </a:r>
            <a:r>
              <a:rPr lang="ru-RU" sz="1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Музыкальный руководитель, Инструктор по физической культуре (совместительство)</a:t>
            </a:r>
          </a:p>
          <a:p>
            <a:r>
              <a:rPr lang="ru-RU" sz="1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Общий трудовой стаж: </a:t>
            </a:r>
            <a:r>
              <a:rPr lang="ru-RU" sz="1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10 лет</a:t>
            </a:r>
            <a:endParaRPr lang="ru-RU" sz="1400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</a:endParaRPr>
          </a:p>
          <a:p>
            <a:r>
              <a:rPr lang="ru-RU" sz="1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 Педагогический стаж: </a:t>
            </a:r>
            <a:r>
              <a:rPr lang="ru-RU" sz="1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6 лет 4 мес.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28662" y="5214950"/>
            <a:ext cx="8072494" cy="368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C0000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1500" b="1" dirty="0" smtClean="0">
                <a:solidFill>
                  <a:srgbClr val="C0000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Педагогический </a:t>
            </a:r>
            <a:r>
              <a:rPr lang="ru-RU" sz="1500" b="1" dirty="0">
                <a:solidFill>
                  <a:srgbClr val="C0000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стаж </a:t>
            </a:r>
            <a:r>
              <a:rPr lang="ru-RU" sz="1500" b="1" dirty="0" smtClean="0">
                <a:solidFill>
                  <a:srgbClr val="C0000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данной должности: </a:t>
            </a:r>
            <a:r>
              <a:rPr lang="ru-RU" sz="1500" b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года 5 мес.</a:t>
            </a:r>
            <a:endParaRPr lang="ru-RU" sz="15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5500702"/>
            <a:ext cx="6786610" cy="339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500" b="1" dirty="0" smtClean="0">
                <a:solidFill>
                  <a:srgbClr val="C0000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Педагогический </a:t>
            </a:r>
            <a:r>
              <a:rPr lang="ru-RU" sz="1500" b="1" dirty="0">
                <a:solidFill>
                  <a:srgbClr val="C0000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стаж </a:t>
            </a:r>
            <a:r>
              <a:rPr lang="ru-RU" sz="1500" b="1" dirty="0" smtClean="0">
                <a:solidFill>
                  <a:srgbClr val="C0000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данном учреждении: </a:t>
            </a:r>
            <a:r>
              <a:rPr lang="ru-RU" sz="1500" b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 лет 4 мес.</a:t>
            </a:r>
            <a:endParaRPr lang="ru-RU" sz="15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00298" y="5786454"/>
            <a:ext cx="37862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 smtClean="0">
                <a:solidFill>
                  <a:srgbClr val="C00000"/>
                </a:solidFill>
                <a:latin typeface="Georgia" pitchFamily="18" charset="0"/>
                <a:cs typeface="Times New Roman" panose="02020603050405020304" pitchFamily="18" charset="0"/>
              </a:rPr>
              <a:t>Email</a:t>
            </a:r>
            <a:r>
              <a:rPr lang="ru-RU" b="1" dirty="0" smtClean="0">
                <a:solidFill>
                  <a:srgbClr val="C00000"/>
                </a:solidFill>
                <a:latin typeface="Georgia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yuliya88-88@list.ru</a:t>
            </a:r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00166" y="6072206"/>
            <a:ext cx="6588685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Наличие квалификационной категории: </a:t>
            </a:r>
            <a:r>
              <a:rPr lang="en-US" sz="17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не имею</a:t>
            </a:r>
            <a:endParaRPr lang="ru-RU" sz="1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IMG-20200728-WA0001.jpg"/>
          <p:cNvPicPr>
            <a:picLocks noChangeAspect="1"/>
          </p:cNvPicPr>
          <p:nvPr/>
        </p:nvPicPr>
        <p:blipFill>
          <a:blip r:embed="rId3" cstate="print"/>
          <a:srcRect l="13889" t="7667" r="19444" b="7291"/>
          <a:stretch>
            <a:fillRect/>
          </a:stretch>
        </p:blipFill>
        <p:spPr>
          <a:xfrm>
            <a:off x="142844" y="142852"/>
            <a:ext cx="2978190" cy="50653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14414" y="571480"/>
            <a:ext cx="6929486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Профессиональная карта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42910" y="1214422"/>
          <a:ext cx="7715306" cy="505206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1422"/>
                <a:gridCol w="1744330"/>
                <a:gridCol w="1677240"/>
                <a:gridCol w="1267866"/>
                <a:gridCol w="121444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Название учреждения</a:t>
                      </a:r>
                      <a:endParaRPr lang="ru-RU" sz="14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Специальность</a:t>
                      </a:r>
                      <a:endParaRPr lang="ru-RU" sz="14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Квалификация</a:t>
                      </a:r>
                      <a:endParaRPr lang="ru-RU" sz="14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Год окончания</a:t>
                      </a:r>
                      <a:endParaRPr lang="ru-RU" sz="14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Документ</a:t>
                      </a:r>
                    </a:p>
                    <a:p>
                      <a:pPr algn="ctr"/>
                      <a:endParaRPr lang="ru-RU" sz="14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</a:tr>
              <a:tr h="1038328">
                <a:tc>
                  <a:txBody>
                    <a:bodyPr/>
                    <a:lstStyle/>
                    <a:p>
                      <a:pPr algn="l"/>
                      <a:r>
                        <a:rPr lang="ru-RU" sz="1200" b="1" i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ГБПОУ РО «</a:t>
                      </a:r>
                      <a:r>
                        <a:rPr lang="ru-RU" sz="1200" b="1" i="1" dirty="0" err="1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Волгодонский</a:t>
                      </a:r>
                      <a:r>
                        <a:rPr lang="ru-RU" sz="1200" b="1" i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педагогический колледж»</a:t>
                      </a:r>
                    </a:p>
                    <a:p>
                      <a:pPr algn="l"/>
                      <a:r>
                        <a:rPr lang="ru-RU" sz="1200" b="1" i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г. Волгодонск</a:t>
                      </a:r>
                      <a:endParaRPr lang="ru-RU" sz="12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44.02.01</a:t>
                      </a:r>
                    </a:p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</a:p>
                    <a:p>
                      <a:pPr algn="ctr"/>
                      <a:endParaRPr lang="ru-RU" sz="16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Воспитатель детей дошкольного возраста</a:t>
                      </a:r>
                      <a:endParaRPr lang="ru-RU" sz="16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6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Диплом</a:t>
                      </a:r>
                    </a:p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№002101</a:t>
                      </a:r>
                      <a:endParaRPr lang="ru-RU" sz="16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08662">
                <a:tc>
                  <a:txBody>
                    <a:bodyPr/>
                    <a:lstStyle/>
                    <a:p>
                      <a:pPr algn="l"/>
                      <a:r>
                        <a:rPr lang="ru-RU" sz="1200" b="1" i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ГБПОУ РО «</a:t>
                      </a:r>
                      <a:r>
                        <a:rPr lang="ru-RU" sz="1200" b="1" i="1" dirty="0" err="1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Волгодонский</a:t>
                      </a:r>
                      <a:r>
                        <a:rPr lang="ru-RU" sz="1200" b="1" i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педагогический колледж»</a:t>
                      </a:r>
                    </a:p>
                    <a:p>
                      <a:pPr algn="l"/>
                      <a:r>
                        <a:rPr lang="ru-RU" sz="1200" b="1" i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г. Волгодонск</a:t>
                      </a:r>
                      <a:endParaRPr lang="ru-RU" sz="12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Дополнительное</a:t>
                      </a:r>
                      <a:r>
                        <a:rPr lang="ru-RU" sz="1600" b="1" i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образование детей</a:t>
                      </a:r>
                      <a:endParaRPr lang="ru-RU" sz="1600" b="1" i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4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Педагогика и психология</a:t>
                      </a:r>
                      <a:endParaRPr lang="ru-RU" sz="16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6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Диплом</a:t>
                      </a:r>
                    </a:p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№760</a:t>
                      </a:r>
                      <a:endParaRPr lang="ru-RU" sz="16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87657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Автономная некоммерческая организация</a:t>
                      </a:r>
                    </a:p>
                    <a:p>
                      <a:r>
                        <a:rPr lang="ru-RU" sz="1200" b="1" i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200" b="1" i="1" dirty="0" err="1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Санкт-Петербергский</a:t>
                      </a:r>
                      <a:r>
                        <a:rPr lang="ru-RU" sz="1200" b="1" i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центр дополнительного профессионального образования»</a:t>
                      </a:r>
                    </a:p>
                    <a:p>
                      <a:r>
                        <a:rPr lang="ru-RU" sz="12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г. Санкт</a:t>
                      </a:r>
                      <a:r>
                        <a:rPr lang="ru-RU" sz="1200" b="1" i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- Петербург</a:t>
                      </a:r>
                      <a:endParaRPr lang="ru-RU" sz="12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спорт: содержание деятельности </a:t>
                      </a:r>
                      <a:r>
                        <a:rPr lang="ru-RU" sz="1500" b="1" i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интруктора</a:t>
                      </a:r>
                      <a:r>
                        <a:rPr lang="ru-RU" sz="15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физической культуре в соответствии с ФГОС ДО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Инструктор по физической культуре</a:t>
                      </a:r>
                      <a:endParaRPr lang="ru-RU" sz="16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6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Диплом</a:t>
                      </a:r>
                    </a:p>
                    <a:p>
                      <a:pPr algn="ctr"/>
                      <a:r>
                        <a:rPr lang="ru-RU" sz="1600" b="1" i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№0681</a:t>
                      </a:r>
                      <a:endParaRPr lang="ru-RU" sz="1600" b="1" i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265" cy="6858000"/>
          </a:xfrm>
          <a:prstGeom prst="rect">
            <a:avLst/>
          </a:prstGeom>
        </p:spPr>
      </p:pic>
      <p:pic>
        <p:nvPicPr>
          <p:cNvPr id="4" name="Рисунок 3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763800"/>
            <a:ext cx="4000528" cy="27688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 descr="3.jpg"/>
          <p:cNvPicPr>
            <a:picLocks noChangeAspect="1"/>
          </p:cNvPicPr>
          <p:nvPr/>
        </p:nvPicPr>
        <p:blipFill>
          <a:blip r:embed="rId4" cstate="print"/>
          <a:srcRect r="1538"/>
          <a:stretch>
            <a:fillRect/>
          </a:stretch>
        </p:blipFill>
        <p:spPr>
          <a:xfrm>
            <a:off x="714348" y="753411"/>
            <a:ext cx="4000528" cy="2773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Рисунок (3).jpg"/>
          <p:cNvPicPr>
            <a:picLocks noChangeAspect="1"/>
          </p:cNvPicPr>
          <p:nvPr/>
        </p:nvPicPr>
        <p:blipFill>
          <a:blip r:embed="rId5" cstate="print"/>
          <a:srcRect l="935" t="5783" r="1869"/>
          <a:stretch>
            <a:fillRect/>
          </a:stretch>
        </p:blipFill>
        <p:spPr>
          <a:xfrm>
            <a:off x="714349" y="3500438"/>
            <a:ext cx="3956226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физ-ра.jpg"/>
          <p:cNvPicPr>
            <a:picLocks noChangeAspect="1"/>
          </p:cNvPicPr>
          <p:nvPr/>
        </p:nvPicPr>
        <p:blipFill>
          <a:blip r:embed="rId6" cstate="print"/>
          <a:srcRect r="3906" b="5910"/>
          <a:stretch>
            <a:fillRect/>
          </a:stretch>
        </p:blipFill>
        <p:spPr>
          <a:xfrm>
            <a:off x="4429124" y="3500438"/>
            <a:ext cx="4000528" cy="27986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714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Рабочая программа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1000108"/>
            <a:ext cx="764386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Рабочая программа инструктора по физической культуре для работы с детьми 2 группы раннего развития (от 2 до 3 лет)  разработана в соответствии с Основной образовательной программой МБДОУ ЦРР детский сад №13 «</a:t>
            </a:r>
            <a:r>
              <a:rPr lang="ru-RU" sz="1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Дюймовочка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Федеральным законом «Об образовании в Российской Федерации» (от 29.12.2012 №273ФЗ);</a:t>
            </a:r>
          </a:p>
          <a:p>
            <a:pPr lvl="0" algn="just"/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Федеральным государственным образовательным стандартом дошкольного образования (приказ </a:t>
            </a:r>
            <a:r>
              <a:rPr lang="ru-RU" sz="1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МОиН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РФ от 17.10.2013 № 1155); </a:t>
            </a:r>
          </a:p>
          <a:p>
            <a:pPr lvl="0" algn="just"/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Санитарно-эпидемиологическими требованиями к устройству, содержанию и организации режима работы дошкольных образовательных организаций (утв. Постановлением Главного государственного санитарного врача РФ от 15. 05. 2020 г. № 26). </a:t>
            </a:r>
          </a:p>
          <a:p>
            <a:pPr algn="just"/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Программа определяет содержание и организацию в образовательной области «Физическое развитие».</a:t>
            </a:r>
          </a:p>
          <a:p>
            <a:pPr algn="just"/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Учебно-образовательный процесс осуществляется с учетом примерной основной общеобразовательной программы дошкольного образования «От рождения до школы» под редакцией Н.Е. </a:t>
            </a:r>
            <a:r>
              <a:rPr lang="ru-RU" sz="1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Вераксы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Т.С. Комаровой, М.А. Васильевой с  использованием Учебно-методического комплекта к программе «От рождения до школы», автор Федорова С. Ю. «Примерные планы физкультурных занятий с детьми 2—3 лет. Вторая группа раннего возраста.».</a:t>
            </a:r>
          </a:p>
          <a:p>
            <a:pPr algn="just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Рабочая программа инструктора по физической культуре: </a:t>
            </a:r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https://r1.nubex.ru/s3803-486/f1456_35/Рабочая программа 2-3 </a:t>
            </a:r>
            <a:r>
              <a:rPr lang="ru-RU" sz="16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года.pdf</a:t>
            </a:r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826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2910" y="785794"/>
            <a:ext cx="7786742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7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Рабочая программа инструктора по физкультуре с детьми от 3 до 7 лет составлена для реализации Основной образовательной программы   МБДОУ ЦРР – детский сад №13 «</a:t>
            </a:r>
            <a:r>
              <a:rPr lang="ru-RU" sz="17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Дюймовочка</a:t>
            </a:r>
            <a:r>
              <a:rPr lang="ru-RU" sz="17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в образовательной области «Физическое развитие». За основу взята Примерная общеобразовательная программа дошкольного образования «От рождения до школы» под редакцией Н. Е. </a:t>
            </a:r>
            <a:r>
              <a:rPr lang="ru-RU" sz="17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Вераксы</a:t>
            </a:r>
            <a:r>
              <a:rPr lang="ru-RU" sz="17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Т. С. Комаровой, М. А. Васильевой  (Соответствует ФГОС) </a:t>
            </a:r>
          </a:p>
          <a:p>
            <a:pPr algn="just"/>
            <a:r>
              <a:rPr lang="ru-RU" sz="17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Физическое развитие очень важно для здоровья детей, потому что позволяет реализовать их врожденное стремление к движению. Становление детской идентичности, образа Я тесно связано с физическим развитием ребенка, с его ловкостью, подвижностью, активностью. Для того чтобы стимулировать физическое развитие детей, важно: </a:t>
            </a:r>
          </a:p>
          <a:p>
            <a:pPr lvl="0" algn="just"/>
            <a:r>
              <a:rPr lang="ru-RU" sz="17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ежедневно предоставлять детям возможность активно двигаться;</a:t>
            </a:r>
          </a:p>
          <a:p>
            <a:pPr lvl="0" algn="just"/>
            <a:r>
              <a:rPr lang="ru-RU" sz="17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обучать детей правилам безопасности; </a:t>
            </a:r>
          </a:p>
          <a:p>
            <a:pPr lvl="0" algn="just"/>
            <a:r>
              <a:rPr lang="ru-RU" sz="17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создавать доброжелательную атмосферу эмоционального принятия, способствующую проявлениям активности всех детей (в том числе и менее активных) в двигательной сфере; </a:t>
            </a:r>
          </a:p>
          <a:p>
            <a:pPr lvl="0" algn="just"/>
            <a:r>
              <a:rPr lang="ru-RU" sz="17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использовать различные методы обучения, помогающие детям с разным уровнем физического развития с удовольствием бегать, лазать, прыгать.</a:t>
            </a:r>
          </a:p>
          <a:p>
            <a:pPr algn="just"/>
            <a:r>
              <a:rPr lang="ru-RU" sz="17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Рабочая программа инструктора по физической культуре: </a:t>
            </a:r>
            <a:r>
              <a:rPr lang="ru-RU" sz="17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https://r1.nubex.ru/s3803-486/f1457_b5/Рабочая программа 3-7 </a:t>
            </a:r>
            <a:r>
              <a:rPr lang="ru-RU" sz="17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л.pdf</a:t>
            </a:r>
            <a:r>
              <a:rPr lang="ru-RU" sz="17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7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2918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6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Системность повышения квалификации</a:t>
            </a:r>
            <a:endParaRPr lang="ru-RU" sz="26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34" y="1142984"/>
          <a:ext cx="8215372" cy="5212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58087"/>
                <a:gridCol w="3514011"/>
                <a:gridCol w="928694"/>
                <a:gridCol w="714380"/>
                <a:gridCol w="1500200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 учреждения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Тема</a:t>
                      </a:r>
                      <a:endParaRPr lang="ru-RU" sz="16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</a:t>
                      </a:r>
                    </a:p>
                    <a:p>
                      <a:pPr algn="ctr"/>
                      <a:r>
                        <a:rPr lang="ru-RU" sz="16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часов</a:t>
                      </a:r>
                      <a:endParaRPr lang="ru-RU" sz="16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6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Документ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ГБПОУ РО «</a:t>
                      </a:r>
                      <a:r>
                        <a:rPr lang="ru-RU" sz="1400" b="1" dirty="0" err="1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Волгодонский</a:t>
                      </a:r>
                      <a:r>
                        <a:rPr lang="ru-RU" sz="14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педагогический колледж»</a:t>
                      </a:r>
                    </a:p>
                    <a:p>
                      <a:pPr algn="l"/>
                      <a:r>
                        <a:rPr lang="ru-RU" sz="14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г. Волгодонск</a:t>
                      </a:r>
                      <a:endParaRPr lang="ru-RU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«Деятельность </a:t>
                      </a:r>
                      <a:r>
                        <a:rPr lang="ru-RU" sz="1400" b="1" dirty="0" err="1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тьютера</a:t>
                      </a:r>
                      <a:r>
                        <a:rPr lang="ru-RU" sz="14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в образовательной организации в аспекте взаимодействия с родителями (законных представителей) несовершеннолетних детей по основам детской психологии и педагогики»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Удостоверение о повышении квалификации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№383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 20.05.2017г. 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ООО «Центр инновационного образования и воспитания»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«Профилактика </a:t>
                      </a:r>
                      <a:r>
                        <a:rPr lang="ru-RU" sz="1400" b="1" dirty="0" err="1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коронавируса</a:t>
                      </a:r>
                      <a:r>
                        <a:rPr lang="ru-RU" sz="14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, гриппа и других острых респираторных вирусных инфекций в общеобразовательных организациях»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Удостоверение о повышении квалификации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 14.06.2020г. 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ООО «Центр инновационного образования и воспитания»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«Основы обеспечения информационной безопасности детей»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Удостоверение о повышении квалификации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r>
                        <a:rPr lang="ru-RU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465-1514699</a:t>
                      </a:r>
                      <a:endParaRPr lang="ru-RU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 15.12.2020г. 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ООО «Центр инновационного образования и воспитания»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«Формирование и развитие педагогической ИКТ – компетентности в соответствии с требованиями ФГОС и профессионального стандарта»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Удостоверение о повышении квалификации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r>
                        <a:rPr lang="ru-RU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467-1514699</a:t>
                      </a:r>
                      <a:endParaRPr lang="ru-RU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 15.12.2020г. 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265" cy="6858000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14348" y="785794"/>
          <a:ext cx="7715307" cy="231648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643074"/>
                <a:gridCol w="3286148"/>
                <a:gridCol w="642942"/>
                <a:gridCol w="642942"/>
                <a:gridCol w="1500201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ООО «Центр инновационного образования и воспитания»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«Профилактика безнадзорности и правонарушений несовершеннолетних в соответствии с Федеральным законодательством»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Удостоверение о повышении квалификации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r>
                        <a:rPr lang="ru-RU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473-1514699</a:t>
                      </a:r>
                      <a:endParaRPr lang="ru-RU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 23.03.2021г. 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ООО «Центр инновационного образования и воспитания»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санитарно</a:t>
                      </a:r>
                      <a:r>
                        <a:rPr lang="ru-RU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– эпидемиологических требований к образовательным организациям согласно СП 2.4.3648-20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Удостоверение о повышении квалификации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r>
                        <a:rPr lang="ru-RU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481-1514699</a:t>
                      </a:r>
                      <a:endParaRPr lang="ru-RU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 25.03.2021г. 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 descr="1612608826_147-p-sportivnii-zelenii-fon-19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15008" y="3929066"/>
            <a:ext cx="2782819" cy="1672237"/>
          </a:xfrm>
          <a:prstGeom prst="rect">
            <a:avLst/>
          </a:prstGeom>
        </p:spPr>
      </p:pic>
      <p:pic>
        <p:nvPicPr>
          <p:cNvPr id="9" name="Рисунок 8" descr="1612608826_147-p-sportivnii-zelenii-fon-195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00034" y="4000504"/>
            <a:ext cx="3006679" cy="1643074"/>
          </a:xfrm>
          <a:prstGeom prst="rect">
            <a:avLst/>
          </a:prstGeom>
        </p:spPr>
      </p:pic>
      <p:pic>
        <p:nvPicPr>
          <p:cNvPr id="4" name="Рисунок 3" descr="IMG_20180401_0001.jpg"/>
          <p:cNvPicPr>
            <a:picLocks noChangeAspect="1"/>
          </p:cNvPicPr>
          <p:nvPr/>
        </p:nvPicPr>
        <p:blipFill>
          <a:blip r:embed="rId5" cstate="print"/>
          <a:srcRect l="1613" t="2332" r="1613"/>
          <a:stretch>
            <a:fillRect/>
          </a:stretch>
        </p:blipFill>
        <p:spPr>
          <a:xfrm>
            <a:off x="2428860" y="3286124"/>
            <a:ext cx="4286280" cy="2991277"/>
          </a:xfrm>
          <a:prstGeom prst="rect">
            <a:avLst/>
          </a:prstGeom>
          <a:ln w="889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265" cy="6858000"/>
          </a:xfrm>
          <a:prstGeom prst="rect">
            <a:avLst/>
          </a:prstGeom>
        </p:spPr>
      </p:pic>
      <p:pic>
        <p:nvPicPr>
          <p:cNvPr id="3" name="Рисунок 2" descr="Рисунок (6).jpg"/>
          <p:cNvPicPr>
            <a:picLocks noChangeAspect="1"/>
          </p:cNvPicPr>
          <p:nvPr/>
        </p:nvPicPr>
        <p:blipFill>
          <a:blip r:embed="rId3" cstate="print"/>
          <a:srcRect t="2174"/>
          <a:stretch>
            <a:fillRect/>
          </a:stretch>
        </p:blipFill>
        <p:spPr>
          <a:xfrm>
            <a:off x="714348" y="785794"/>
            <a:ext cx="2387355" cy="3214686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 descr="Рисунок (2).jpg"/>
          <p:cNvPicPr>
            <a:picLocks noChangeAspect="1"/>
          </p:cNvPicPr>
          <p:nvPr/>
        </p:nvPicPr>
        <p:blipFill>
          <a:blip r:embed="rId4" cstate="print"/>
          <a:srcRect b="7692"/>
          <a:stretch>
            <a:fillRect/>
          </a:stretch>
        </p:blipFill>
        <p:spPr>
          <a:xfrm>
            <a:off x="928662" y="3643314"/>
            <a:ext cx="2024077" cy="2571768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 descr="Рисунок (3).jpg"/>
          <p:cNvPicPr>
            <a:picLocks noChangeAspect="1"/>
          </p:cNvPicPr>
          <p:nvPr/>
        </p:nvPicPr>
        <p:blipFill>
          <a:blip r:embed="rId5" cstate="print"/>
          <a:srcRect t="2187"/>
          <a:stretch>
            <a:fillRect/>
          </a:stretch>
        </p:blipFill>
        <p:spPr>
          <a:xfrm>
            <a:off x="3357554" y="857232"/>
            <a:ext cx="2372991" cy="3194914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Рисунок (4).jpg"/>
          <p:cNvPicPr>
            <a:picLocks noChangeAspect="1"/>
          </p:cNvPicPr>
          <p:nvPr/>
        </p:nvPicPr>
        <p:blipFill>
          <a:blip r:embed="rId6" cstate="print"/>
          <a:srcRect t="2273"/>
          <a:stretch>
            <a:fillRect/>
          </a:stretch>
        </p:blipFill>
        <p:spPr>
          <a:xfrm>
            <a:off x="6000760" y="928670"/>
            <a:ext cx="2283574" cy="3071834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Рисунок 10" descr="1612608826_147-p-sportivnii-zelenii-fon-195.png"/>
          <p:cNvPicPr>
            <a:picLocks noChangeAspect="1"/>
          </p:cNvPicPr>
          <p:nvPr/>
        </p:nvPicPr>
        <p:blipFill>
          <a:blip r:embed="rId7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643570" y="4500570"/>
            <a:ext cx="2857488" cy="1388461"/>
          </a:xfrm>
          <a:prstGeom prst="rect">
            <a:avLst/>
          </a:prstGeom>
        </p:spPr>
      </p:pic>
      <p:pic>
        <p:nvPicPr>
          <p:cNvPr id="7" name="Рисунок 6" descr="Рисунок (5).jpg"/>
          <p:cNvPicPr>
            <a:picLocks noChangeAspect="1"/>
          </p:cNvPicPr>
          <p:nvPr/>
        </p:nvPicPr>
        <p:blipFill>
          <a:blip r:embed="rId8" cstate="print"/>
          <a:srcRect b="5932"/>
          <a:stretch>
            <a:fillRect/>
          </a:stretch>
        </p:blipFill>
        <p:spPr>
          <a:xfrm>
            <a:off x="3500430" y="3714752"/>
            <a:ext cx="2006980" cy="2598662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265" cy="685800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28596" y="357166"/>
          <a:ext cx="8215372" cy="61569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85950"/>
                <a:gridCol w="3071834"/>
                <a:gridCol w="785818"/>
                <a:gridCol w="642942"/>
                <a:gridCol w="1928828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 учреждения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Тема</a:t>
                      </a:r>
                      <a:endParaRPr lang="ru-RU" sz="16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часов</a:t>
                      </a:r>
                      <a:endParaRPr lang="ru-RU" sz="14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6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Документ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АНО «Санкт – Петербургский центр дополнительного профессионального</a:t>
                      </a:r>
                      <a:r>
                        <a:rPr lang="ru-RU" sz="1100" b="1" baseline="0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образования</a:t>
                      </a:r>
                      <a:r>
                        <a:rPr lang="ru-RU" sz="11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1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«Есть контакт! Работа педагога с современными родителями как обязательное требование </a:t>
                      </a:r>
                      <a:r>
                        <a:rPr lang="ru-RU" sz="1200" b="1" dirty="0" err="1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Профстандарта</a:t>
                      </a:r>
                      <a:r>
                        <a:rPr lang="ru-RU" sz="12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«Педагог»»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Сертификат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участника обучающего курса</a:t>
                      </a:r>
                      <a:endParaRPr lang="ru-RU" sz="13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Серия:041912 №203503</a:t>
                      </a:r>
                    </a:p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 24.08.2020г. 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1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АНО «Санкт – Петербургский центр дополнительного профессионального</a:t>
                      </a:r>
                      <a:r>
                        <a:rPr lang="ru-RU" sz="1100" b="1" baseline="0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образования</a:t>
                      </a:r>
                      <a:r>
                        <a:rPr lang="ru-RU" sz="11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1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«Управление стрессом в профессиональной деятельности педагога»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Сертификат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участника обучающего курса</a:t>
                      </a:r>
                      <a:endParaRPr lang="ru-RU" sz="13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Серия:041921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№203503</a:t>
                      </a:r>
                    </a:p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 24.08.2020г. 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1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АНО «Санкт – Петербургский центр дополнительного профессионального</a:t>
                      </a:r>
                      <a:r>
                        <a:rPr lang="ru-RU" sz="1100" b="1" baseline="0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образования</a:t>
                      </a:r>
                      <a:r>
                        <a:rPr lang="ru-RU" sz="11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1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«Профессиональные стандарты в эпоху цифровых технологий»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Сертификат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участника обучающего курса</a:t>
                      </a:r>
                      <a:endParaRPr lang="ru-RU" sz="13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Серия:04199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№203503</a:t>
                      </a:r>
                    </a:p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 30.09.2020г. 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1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АНО «Санкт – Петербургский центр дополнительного профессионального</a:t>
                      </a:r>
                      <a:r>
                        <a:rPr lang="ru-RU" sz="1100" b="1" baseline="0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образования</a:t>
                      </a:r>
                      <a:r>
                        <a:rPr lang="ru-RU" sz="11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1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«Современный воспитатель, создание уникального электронного </a:t>
                      </a:r>
                      <a:r>
                        <a:rPr lang="ru-RU" sz="12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контента</a:t>
                      </a:r>
                      <a:r>
                        <a:rPr lang="ru-RU" sz="12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 передача опыта в условиях цифровой образовательной среды</a:t>
                      </a: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Сертификат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участника обучающего курса</a:t>
                      </a:r>
                      <a:endParaRPr lang="ru-RU" sz="13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Серия:041924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№203503</a:t>
                      </a:r>
                    </a:p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 18.03.2021г. 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АНО «Санкт – Петербургский центр дополнительного профессионального</a:t>
                      </a:r>
                      <a:r>
                        <a:rPr lang="ru-RU" sz="1100" b="1" baseline="0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образования</a:t>
                      </a:r>
                      <a:r>
                        <a:rPr lang="ru-RU" sz="11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1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«Технологии эффективной коммуникации в работе современного воспитателя»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  <a:p>
                      <a:pPr algn="ctr"/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</a:p>
                    <a:p>
                      <a:pPr algn="ctr"/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Сертификат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участника обучающего курса</a:t>
                      </a:r>
                      <a:endParaRPr lang="ru-RU" sz="13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Серия:041930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№203503</a:t>
                      </a:r>
                    </a:p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 10.10.2021г. 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АНО «Санкт – Петербургский центр дополнительного профессионального</a:t>
                      </a:r>
                      <a:r>
                        <a:rPr lang="ru-RU" sz="1100" b="1" baseline="0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образования</a:t>
                      </a:r>
                      <a:r>
                        <a:rPr lang="ru-RU" sz="1100" b="1" dirty="0" smtClean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1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«Современные технологии группового развития </a:t>
                      </a:r>
                      <a:r>
                        <a:rPr lang="ru-RU" sz="12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креативности</a:t>
                      </a: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обучающихся в системе дополнительно образования детей»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  <a:p>
                      <a:pPr algn="ctr"/>
                      <a:endParaRPr lang="ru-RU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</a:p>
                    <a:p>
                      <a:pPr algn="ctr"/>
                      <a:endParaRPr lang="ru-RU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Сертификат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участника обучающего курса</a:t>
                      </a:r>
                      <a:endParaRPr lang="ru-RU" sz="13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Серия:041932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№203503</a:t>
                      </a:r>
                    </a:p>
                    <a:p>
                      <a:pPr algn="ctr"/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 14.12.2021г. 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265" cy="6858000"/>
          </a:xfrm>
          <a:prstGeom prst="rect">
            <a:avLst/>
          </a:prstGeom>
        </p:spPr>
      </p:pic>
      <p:pic>
        <p:nvPicPr>
          <p:cNvPr id="3" name="Рисунок 2" descr="1.jpg"/>
          <p:cNvPicPr>
            <a:picLocks noChangeAspect="1"/>
          </p:cNvPicPr>
          <p:nvPr/>
        </p:nvPicPr>
        <p:blipFill>
          <a:blip r:embed="rId3" cstate="print"/>
          <a:srcRect l="3780" t="4661" r="3074" b="6811"/>
          <a:stretch>
            <a:fillRect/>
          </a:stretch>
        </p:blipFill>
        <p:spPr>
          <a:xfrm>
            <a:off x="500034" y="659928"/>
            <a:ext cx="2665375" cy="1840378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3.jpg"/>
          <p:cNvPicPr>
            <a:picLocks noChangeAspect="1"/>
          </p:cNvPicPr>
          <p:nvPr/>
        </p:nvPicPr>
        <p:blipFill>
          <a:blip r:embed="rId4" cstate="print"/>
          <a:srcRect l="4687" t="4834" r="3125" b="5910"/>
          <a:stretch>
            <a:fillRect/>
          </a:stretch>
        </p:blipFill>
        <p:spPr>
          <a:xfrm>
            <a:off x="6036941" y="642918"/>
            <a:ext cx="2554908" cy="1857388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 descr="4.jpg"/>
          <p:cNvPicPr>
            <a:picLocks noChangeAspect="1"/>
          </p:cNvPicPr>
          <p:nvPr/>
        </p:nvPicPr>
        <p:blipFill>
          <a:blip r:embed="rId5" cstate="print"/>
          <a:srcRect l="4687" t="3759" r="2343" b="5910"/>
          <a:stretch>
            <a:fillRect/>
          </a:stretch>
        </p:blipFill>
        <p:spPr>
          <a:xfrm>
            <a:off x="3428992" y="836221"/>
            <a:ext cx="2357454" cy="166408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 descr="5.jpg"/>
          <p:cNvPicPr>
            <a:picLocks noChangeAspect="1"/>
          </p:cNvPicPr>
          <p:nvPr/>
        </p:nvPicPr>
        <p:blipFill>
          <a:blip r:embed="rId6" cstate="print"/>
          <a:srcRect l="3906" t="4834" r="3125" b="5910"/>
          <a:stretch>
            <a:fillRect/>
          </a:stretch>
        </p:blipFill>
        <p:spPr>
          <a:xfrm>
            <a:off x="1571604" y="2714620"/>
            <a:ext cx="2867848" cy="2000264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 descr="2.jpg"/>
          <p:cNvPicPr>
            <a:picLocks noChangeAspect="1"/>
          </p:cNvPicPr>
          <p:nvPr/>
        </p:nvPicPr>
        <p:blipFill>
          <a:blip r:embed="rId7" cstate="print"/>
          <a:srcRect l="3906" t="2683" r="3125" b="6985"/>
          <a:stretch>
            <a:fillRect/>
          </a:stretch>
        </p:blipFill>
        <p:spPr>
          <a:xfrm>
            <a:off x="4643438" y="2714621"/>
            <a:ext cx="2857520" cy="2000264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 descr="1612608826_147-p-sportivnii-zelenii-fon-195.png"/>
          <p:cNvPicPr>
            <a:picLocks noChangeAspect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72132" y="4857760"/>
            <a:ext cx="2928958" cy="1388461"/>
          </a:xfrm>
          <a:prstGeom prst="rect">
            <a:avLst/>
          </a:prstGeom>
        </p:spPr>
      </p:pic>
      <p:pic>
        <p:nvPicPr>
          <p:cNvPr id="10" name="Рисунок 9" descr="1612608826_147-p-sportivnii-zelenii-fon-195.png"/>
          <p:cNvPicPr>
            <a:picLocks noChangeAspect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00034" y="4857760"/>
            <a:ext cx="2857488" cy="1388461"/>
          </a:xfrm>
          <a:prstGeom prst="rect">
            <a:avLst/>
          </a:prstGeom>
        </p:spPr>
      </p:pic>
      <p:pic>
        <p:nvPicPr>
          <p:cNvPr id="8" name="Рисунок 7" descr="6.jpg"/>
          <p:cNvPicPr>
            <a:picLocks noChangeAspect="1"/>
          </p:cNvPicPr>
          <p:nvPr/>
        </p:nvPicPr>
        <p:blipFill>
          <a:blip r:embed="rId9" cstate="print"/>
          <a:srcRect l="3906" t="4834" r="3125" b="5910"/>
          <a:stretch>
            <a:fillRect/>
          </a:stretch>
        </p:blipFill>
        <p:spPr>
          <a:xfrm>
            <a:off x="3428992" y="4929198"/>
            <a:ext cx="2071702" cy="1444969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714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Показатели в работе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4" name="Рисунок 3" descr="Грамота сентябрь 2020.jpg"/>
          <p:cNvPicPr>
            <a:picLocks noChangeAspect="1"/>
          </p:cNvPicPr>
          <p:nvPr/>
        </p:nvPicPr>
        <p:blipFill>
          <a:blip r:embed="rId3" cstate="print"/>
          <a:srcRect l="1818" t="2598" r="1818" b="2564"/>
          <a:stretch>
            <a:fillRect/>
          </a:stretch>
        </p:blipFill>
        <p:spPr>
          <a:xfrm>
            <a:off x="1142976" y="1357298"/>
            <a:ext cx="3267555" cy="4500594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4572000" y="1071546"/>
            <a:ext cx="38576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Georgia" pitchFamily="18" charset="0"/>
              </a:rPr>
              <a:t>Грамота 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  <a:latin typeface="Georgia" pitchFamily="18" charset="0"/>
              </a:rPr>
              <a:t>Отдела образования администрации </a:t>
            </a:r>
            <a:r>
              <a:rPr lang="ru-RU" b="1" i="1" dirty="0" err="1" smtClean="0">
                <a:solidFill>
                  <a:srgbClr val="C00000"/>
                </a:solidFill>
                <a:latin typeface="Georgia" pitchFamily="18" charset="0"/>
              </a:rPr>
              <a:t>Волгодонского</a:t>
            </a:r>
            <a:r>
              <a:rPr lang="ru-RU" b="1" i="1" dirty="0" smtClean="0">
                <a:solidFill>
                  <a:srgbClr val="C00000"/>
                </a:solidFill>
                <a:latin typeface="Georgia" pitchFamily="18" charset="0"/>
              </a:rPr>
              <a:t> района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  <a:latin typeface="Georgia" pitchFamily="18" charset="0"/>
              </a:rPr>
              <a:t>от 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28.08.2020г.</a:t>
            </a:r>
            <a:endParaRPr lang="ru-RU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s://i.mycdn.me/i?r=AyH4iRPQ2q0otWIFepML2LxRLwCVzRJ5Ym-2G-M6m-exTw"/>
          <p:cNvPicPr>
            <a:picLocks noChangeAspect="1" noChangeArrowheads="1"/>
          </p:cNvPicPr>
          <p:nvPr/>
        </p:nvPicPr>
        <p:blipFill>
          <a:blip r:embed="rId4" cstate="print"/>
          <a:srcRect l="15958" t="10772" r="9042" b="16695"/>
          <a:stretch>
            <a:fillRect/>
          </a:stretch>
        </p:blipFill>
        <p:spPr bwMode="auto">
          <a:xfrm>
            <a:off x="5072066" y="2571744"/>
            <a:ext cx="2714644" cy="3500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71435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Характеристика - представление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1214422"/>
            <a:ext cx="7786742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      </a:t>
            </a:r>
            <a:r>
              <a:rPr lang="ru-RU" sz="1500" b="1" i="1" dirty="0" err="1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Паляничкина</a:t>
            </a:r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Юлия Антоновна родилась 17.07.1988 года.	</a:t>
            </a:r>
          </a:p>
          <a:p>
            <a:pPr algn="just"/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     Образование </a:t>
            </a:r>
            <a:r>
              <a:rPr lang="ru-RU" sz="1500" b="1" i="1" dirty="0" err="1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средне-профессиональное</a:t>
            </a:r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 Закончила </a:t>
            </a:r>
            <a:r>
              <a:rPr lang="ru-RU" sz="1500" b="1" i="1" dirty="0" err="1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Волгодонский</a:t>
            </a:r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педагогический колледж  по специальности «Дошкольное образование». Общий стаж работы 10 лет. Педагогический стаж работы 6 лет 4 месяца. В детском саду «</a:t>
            </a:r>
            <a:r>
              <a:rPr lang="ru-RU" sz="1500" b="1" i="1" dirty="0" err="1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Дюймовочка</a:t>
            </a:r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» работает с октября 2015 года по должности воспитатель. В 2019 году прошла профессиональную переподготовку в </a:t>
            </a:r>
            <a:r>
              <a:rPr lang="ru-RU" sz="1500" b="1" i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Автономной некоммерческой организации «Санкт – Петербургский центр дополнительного образования» </a:t>
            </a:r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по программе «Физическая культура и спорт: содержание деятельности инструктора по физической культуре в соответствии с ФГОС ДО» с присвоением квалификации «Инструктор по физической культуре»</a:t>
            </a:r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в объёме 250 </a:t>
            </a:r>
            <a:r>
              <a:rPr lang="ru-RU" sz="1500" b="1" i="1" dirty="0" err="1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ак.ч</a:t>
            </a:r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      </a:t>
            </a:r>
          </a:p>
          <a:p>
            <a:pPr algn="just"/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   Юлия Антоновна в период своей работы в дошкольном учреждении зарекомендовала себя как методически грамотный, </a:t>
            </a:r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инициативный инструктор по физической культуре.</a:t>
            </a:r>
          </a:p>
          <a:p>
            <a:pPr algn="just"/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Создает необходимые условия для реализации работы по направлению «Физическое развитие» в условиях ДОУ. Умеет достигать взаимопонимания с участниками образовательных отношений. Образовательную работу выстраивает с учетом темпа продвижения воспитанников, аналитических материалов педагогической и детской деятельности. Учитывает состояние здоровья, внутренние потребности и особенности детей.</a:t>
            </a:r>
          </a:p>
          <a:p>
            <a:pPr algn="just"/>
            <a:r>
              <a:rPr lang="ru-RU" sz="15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Отличительная черта инструктора по физической культуре  – целеустремленность, трудолюбие, ответственность.</a:t>
            </a:r>
          </a:p>
          <a:p>
            <a:pPr algn="r"/>
            <a:r>
              <a:rPr lang="ru-RU" sz="15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Администрация МБДОУ ЦРР – детский сад №13 «</a:t>
            </a:r>
            <a:r>
              <a:rPr lang="ru-RU" sz="15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Дюймовочка</a:t>
            </a:r>
            <a:r>
              <a:rPr lang="ru-RU" sz="15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7148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Дополнительная информация </a:t>
            </a:r>
          </a:p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о педагоге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571612"/>
            <a:ext cx="7500990" cy="1057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Навыки </a:t>
            </a:r>
            <a:r>
              <a:rPr lang="ru-RU" sz="2000" b="1" i="1" dirty="0">
                <a:solidFill>
                  <a:srgbClr val="C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работы с ПК: </a:t>
            </a:r>
            <a:r>
              <a:rPr lang="en-US" sz="2000" b="1" i="1" dirty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Ms </a:t>
            </a:r>
            <a:r>
              <a:rPr lang="en-US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Office Word,</a:t>
            </a:r>
            <a:r>
              <a:rPr lang="ru-RU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Microsoft </a:t>
            </a:r>
            <a:r>
              <a:rPr lang="en-US" sz="2000" b="1" i="1" dirty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PowerPoint,</a:t>
            </a:r>
            <a:r>
              <a:rPr lang="ru-RU" sz="2000" b="1" i="1" dirty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Microsoft Excel, Paint, Pinnacle Studio, </a:t>
            </a:r>
            <a:r>
              <a:rPr lang="ru-RU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</a:t>
            </a:r>
            <a:r>
              <a:rPr lang="ru-RU" sz="2000" b="1" i="1" dirty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</a:t>
            </a:r>
            <a:r>
              <a:rPr lang="ru-RU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проектором</a:t>
            </a:r>
            <a:r>
              <a:rPr lang="en-US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ru-RU" sz="2000" b="1" i="1" dirty="0">
              <a:solidFill>
                <a:srgbClr val="002060"/>
              </a:solidFill>
              <a:latin typeface="Georgia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2500306"/>
            <a:ext cx="7572428" cy="2041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Интересы, предпочтения, хобби: </a:t>
            </a:r>
            <a:r>
              <a:rPr lang="ru-RU" sz="2000" b="1" i="1" dirty="0" smtClean="0">
                <a:solidFill>
                  <a:srgbClr val="C0000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чтение </a:t>
            </a:r>
            <a:r>
              <a:rPr lang="ru-RU" sz="2000" b="1" i="1" dirty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художественной литературы и  регулярное изучение профессиональной педагогической </a:t>
            </a:r>
            <a:r>
              <a:rPr lang="ru-RU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литературы,</a:t>
            </a:r>
            <a:r>
              <a:rPr lang="en-US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 в </a:t>
            </a:r>
            <a:r>
              <a:rPr lang="ru-RU" sz="2000" b="1" i="1" dirty="0" err="1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вебинарах</a:t>
            </a:r>
            <a:r>
              <a:rPr lang="ru-RU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конференциях, </a:t>
            </a:r>
            <a:r>
              <a:rPr lang="ru-RU" sz="2000" b="1" i="1" dirty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слушание </a:t>
            </a:r>
            <a:r>
              <a:rPr lang="ru-RU" sz="2000" b="1" i="1" dirty="0" smtClean="0">
                <a:solidFill>
                  <a:srgbClr val="002060"/>
                </a:solidFill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музыки, игра в волейбол.</a:t>
            </a:r>
            <a:endParaRPr lang="ru-RU" sz="2000" b="1" i="1" dirty="0">
              <a:solidFill>
                <a:srgbClr val="002060"/>
              </a:solidFill>
              <a:latin typeface="Georgia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endParaRPr lang="ru-RU" sz="20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1612608826_147-p-sportivnii-zelenii-fon-195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00562" y="4143380"/>
            <a:ext cx="4000528" cy="2096834"/>
          </a:xfrm>
          <a:prstGeom prst="rect">
            <a:avLst/>
          </a:prstGeom>
        </p:spPr>
      </p:pic>
      <p:pic>
        <p:nvPicPr>
          <p:cNvPr id="7" name="Рисунок 6" descr="1612608826_147-p-sportivnii-zelenii-fon-195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00034" y="4143380"/>
            <a:ext cx="4000528" cy="209681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714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ЭССЕ – Я И МОЯ ПРОФЕССИЯ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1142984"/>
            <a:ext cx="778674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i="1" dirty="0" smtClean="0">
                <a:solidFill>
                  <a:srgbClr val="002060"/>
                </a:solidFill>
                <a:latin typeface="Georgia" pitchFamily="18" charset="0"/>
              </a:rPr>
              <a:t>   </a:t>
            </a:r>
            <a:r>
              <a:rPr lang="ru-RU" sz="2000" b="1" i="1" dirty="0" smtClean="0">
                <a:solidFill>
                  <a:srgbClr val="002060"/>
                </a:solidFill>
                <a:latin typeface="Georgia" pitchFamily="18" charset="0"/>
              </a:rPr>
              <a:t>Работать инструктором по физической культуре не только полезно, интересно, но и очень важно для меня. Я стараюсь, чтобы каждый мой день был наполнен движением и творчеством. Работая с детьми, я нахожусь в постоянном творческом поиске и получаю от этого заряд положительных эмоций.</a:t>
            </a:r>
          </a:p>
          <a:p>
            <a:pPr algn="just"/>
            <a:r>
              <a:rPr lang="ru-RU" sz="2000" b="1" i="1" dirty="0" smtClean="0">
                <a:solidFill>
                  <a:srgbClr val="002060"/>
                </a:solidFill>
                <a:latin typeface="Georgia" pitchFamily="18" charset="0"/>
              </a:rPr>
              <a:t>   Когда видишь, что приносишь счастье и радость другому, и самому становится хорошо на душе. Появляются новые идеи, с радостью проходит рабочий день. Дети – это источник творческих сил.</a:t>
            </a:r>
            <a:endParaRPr lang="ru-RU" sz="2000" b="1" i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4714884"/>
            <a:ext cx="41434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 </a:t>
            </a:r>
            <a:r>
              <a:rPr lang="ru-RU" sz="2400" b="1" i="1" dirty="0" smtClean="0">
                <a:solidFill>
                  <a:srgbClr val="C00000"/>
                </a:solidFill>
                <a:latin typeface="Georgia" pitchFamily="18" charset="0"/>
              </a:rPr>
              <a:t>Мой девиз: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Georgia" pitchFamily="18" charset="0"/>
              </a:rPr>
              <a:t>«Движение – это жизнь, </a:t>
            </a:r>
          </a:p>
          <a:p>
            <a:pPr algn="just"/>
            <a:r>
              <a:rPr lang="ru-RU" sz="2000" b="1" i="1" dirty="0" smtClean="0">
                <a:solidFill>
                  <a:srgbClr val="002060"/>
                </a:solidFill>
                <a:latin typeface="Georgia" pitchFamily="18" charset="0"/>
              </a:rPr>
              <a:t>жизнь – это движение»</a:t>
            </a:r>
            <a:endParaRPr lang="ru-RU" sz="2000" b="1" i="1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6" name="Рисунок 5" descr="1612608826_147-p-sportivnii-zelenii-fon-19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00562" y="4500570"/>
            <a:ext cx="4000528" cy="169218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71435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Результаты педагогической </a:t>
            </a:r>
          </a:p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деятельности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4" name="Рисунок 3" descr="Рисунок (3).jpg"/>
          <p:cNvPicPr>
            <a:picLocks noChangeAspect="1"/>
          </p:cNvPicPr>
          <p:nvPr/>
        </p:nvPicPr>
        <p:blipFill>
          <a:blip r:embed="rId3" cstate="print"/>
          <a:srcRect t="3759" r="2343" b="4834"/>
          <a:stretch>
            <a:fillRect/>
          </a:stretch>
        </p:blipFill>
        <p:spPr>
          <a:xfrm>
            <a:off x="4572000" y="1857364"/>
            <a:ext cx="2941554" cy="2000264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Рисунок (6).jpg"/>
          <p:cNvPicPr>
            <a:picLocks noChangeAspect="1"/>
          </p:cNvPicPr>
          <p:nvPr/>
        </p:nvPicPr>
        <p:blipFill>
          <a:blip r:embed="rId4" cstate="print"/>
          <a:srcRect l="1562" t="4834" r="3125" b="3759"/>
          <a:stretch>
            <a:fillRect/>
          </a:stretch>
        </p:blipFill>
        <p:spPr>
          <a:xfrm>
            <a:off x="1500166" y="1857364"/>
            <a:ext cx="2870968" cy="2000264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 descr="Рисунок (4).jpg"/>
          <p:cNvPicPr>
            <a:picLocks noChangeAspect="1"/>
          </p:cNvPicPr>
          <p:nvPr/>
        </p:nvPicPr>
        <p:blipFill>
          <a:blip r:embed="rId5" cstate="print"/>
          <a:srcRect l="1562" t="4834" r="2343" b="1608"/>
          <a:stretch>
            <a:fillRect/>
          </a:stretch>
        </p:blipFill>
        <p:spPr>
          <a:xfrm>
            <a:off x="642910" y="4071942"/>
            <a:ext cx="2286016" cy="1616938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 descr="Рисунок (5).jpg"/>
          <p:cNvPicPr>
            <a:picLocks noChangeAspect="1"/>
          </p:cNvPicPr>
          <p:nvPr/>
        </p:nvPicPr>
        <p:blipFill>
          <a:blip r:embed="rId6" cstate="print"/>
          <a:srcRect l="1562" t="4834" r="2343" b="2683"/>
          <a:stretch>
            <a:fillRect/>
          </a:stretch>
        </p:blipFill>
        <p:spPr>
          <a:xfrm>
            <a:off x="6000760" y="4071942"/>
            <a:ext cx="2286016" cy="1598353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 descr="Рисунок (7).jpg"/>
          <p:cNvPicPr>
            <a:picLocks noChangeAspect="1"/>
          </p:cNvPicPr>
          <p:nvPr/>
        </p:nvPicPr>
        <p:blipFill>
          <a:blip r:embed="rId7" cstate="print"/>
          <a:srcRect l="1562" t="5910" r="3125" b="1608"/>
          <a:stretch>
            <a:fillRect/>
          </a:stretch>
        </p:blipFill>
        <p:spPr>
          <a:xfrm>
            <a:off x="3143240" y="4071942"/>
            <a:ext cx="2643206" cy="1863243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pic>
        <p:nvPicPr>
          <p:cNvPr id="3" name="Рисунок 2" descr="Рисунок (2).jpg"/>
          <p:cNvPicPr>
            <a:picLocks noChangeAspect="1"/>
          </p:cNvPicPr>
          <p:nvPr/>
        </p:nvPicPr>
        <p:blipFill>
          <a:blip r:embed="rId3" cstate="print"/>
          <a:srcRect l="2684" r="2683" b="2083"/>
          <a:stretch>
            <a:fillRect/>
          </a:stretch>
        </p:blipFill>
        <p:spPr>
          <a:xfrm>
            <a:off x="1285852" y="3857628"/>
            <a:ext cx="1620281" cy="230766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Рисунок (10).jpg"/>
          <p:cNvPicPr>
            <a:picLocks noChangeAspect="1"/>
          </p:cNvPicPr>
          <p:nvPr/>
        </p:nvPicPr>
        <p:blipFill>
          <a:blip r:embed="rId4" cstate="print"/>
          <a:srcRect l="1250" r="2683" b="2083"/>
          <a:stretch>
            <a:fillRect/>
          </a:stretch>
        </p:blipFill>
        <p:spPr>
          <a:xfrm>
            <a:off x="3143240" y="928670"/>
            <a:ext cx="2857520" cy="4009043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 descr="Рисунок (9).jpg"/>
          <p:cNvPicPr>
            <a:picLocks noChangeAspect="1"/>
          </p:cNvPicPr>
          <p:nvPr/>
        </p:nvPicPr>
        <p:blipFill>
          <a:blip r:embed="rId5" cstate="print"/>
          <a:srcRect l="5551" t="4166" r="9853" b="5208"/>
          <a:stretch>
            <a:fillRect/>
          </a:stretch>
        </p:blipFill>
        <p:spPr>
          <a:xfrm>
            <a:off x="6215074" y="714356"/>
            <a:ext cx="1986304" cy="2928957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 descr="Рисунок (8).jpg"/>
          <p:cNvPicPr>
            <a:picLocks noChangeAspect="1"/>
          </p:cNvPicPr>
          <p:nvPr/>
        </p:nvPicPr>
        <p:blipFill>
          <a:blip r:embed="rId6" cstate="print"/>
          <a:srcRect l="5551" t="4166" r="9853" b="6250"/>
          <a:stretch>
            <a:fillRect/>
          </a:stretch>
        </p:blipFill>
        <p:spPr>
          <a:xfrm>
            <a:off x="977672" y="785794"/>
            <a:ext cx="1960391" cy="285752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 descr="1612608826_147-p-sportivnii-zelenii-fon-195.png"/>
          <p:cNvPicPr>
            <a:picLocks noChangeAspect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00364" y="5072074"/>
            <a:ext cx="3143272" cy="1208701"/>
          </a:xfrm>
          <a:prstGeom prst="rect">
            <a:avLst/>
          </a:prstGeom>
        </p:spPr>
      </p:pic>
      <p:pic>
        <p:nvPicPr>
          <p:cNvPr id="4" name="Рисунок 3" descr="Рисунок.jpg"/>
          <p:cNvPicPr>
            <a:picLocks noChangeAspect="1"/>
          </p:cNvPicPr>
          <p:nvPr/>
        </p:nvPicPr>
        <p:blipFill>
          <a:blip r:embed="rId8" cstate="print"/>
          <a:srcRect l="1250" t="2083" r="4117" b="2083"/>
          <a:stretch>
            <a:fillRect/>
          </a:stretch>
        </p:blipFill>
        <p:spPr>
          <a:xfrm>
            <a:off x="6215074" y="3857628"/>
            <a:ext cx="1643074" cy="229034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291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Предметно – развивающая среда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4" name="Рисунок 3" descr="i (1).jpg"/>
          <p:cNvPicPr>
            <a:picLocks noChangeAspect="1"/>
          </p:cNvPicPr>
          <p:nvPr/>
        </p:nvPicPr>
        <p:blipFill>
          <a:blip r:embed="rId3" cstate="print"/>
          <a:srcRect t="16666" b="21875"/>
          <a:stretch>
            <a:fillRect/>
          </a:stretch>
        </p:blipFill>
        <p:spPr>
          <a:xfrm>
            <a:off x="642910" y="1214421"/>
            <a:ext cx="3929090" cy="1920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i (3).jpg"/>
          <p:cNvPicPr>
            <a:picLocks noChangeAspect="1"/>
          </p:cNvPicPr>
          <p:nvPr/>
        </p:nvPicPr>
        <p:blipFill>
          <a:blip r:embed="rId4" cstate="print"/>
          <a:srcRect t="11458" b="21875"/>
          <a:stretch>
            <a:fillRect/>
          </a:stretch>
        </p:blipFill>
        <p:spPr>
          <a:xfrm>
            <a:off x="4714876" y="1214422"/>
            <a:ext cx="3714744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i.jpg"/>
          <p:cNvPicPr>
            <a:picLocks noChangeAspect="1"/>
          </p:cNvPicPr>
          <p:nvPr/>
        </p:nvPicPr>
        <p:blipFill>
          <a:blip r:embed="rId5" cstate="print"/>
          <a:srcRect l="18055" t="18750" r="15278" b="6250"/>
          <a:stretch>
            <a:fillRect/>
          </a:stretch>
        </p:blipFill>
        <p:spPr>
          <a:xfrm>
            <a:off x="714348" y="3286124"/>
            <a:ext cx="1952639" cy="2928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i (5).jpg"/>
          <p:cNvPicPr>
            <a:picLocks noChangeAspect="1"/>
          </p:cNvPicPr>
          <p:nvPr/>
        </p:nvPicPr>
        <p:blipFill>
          <a:blip r:embed="rId6" cstate="print"/>
          <a:srcRect l="13889" t="9375" r="13889"/>
          <a:stretch>
            <a:fillRect/>
          </a:stretch>
        </p:blipFill>
        <p:spPr>
          <a:xfrm>
            <a:off x="6643702" y="3286124"/>
            <a:ext cx="1708770" cy="285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i (7).jpg"/>
          <p:cNvPicPr>
            <a:picLocks noChangeAspect="1"/>
          </p:cNvPicPr>
          <p:nvPr/>
        </p:nvPicPr>
        <p:blipFill>
          <a:blip r:embed="rId7" cstate="print"/>
          <a:srcRect l="1562" t="9375" r="2343" b="21875"/>
          <a:stretch>
            <a:fillRect/>
          </a:stretch>
        </p:blipFill>
        <p:spPr>
          <a:xfrm>
            <a:off x="2786050" y="3714752"/>
            <a:ext cx="3714776" cy="1993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291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Учебно</a:t>
            </a:r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 – методическая литература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4" name="Рисунок 3" descr="i (1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214422"/>
            <a:ext cx="5072098" cy="3804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i (11).jpg"/>
          <p:cNvPicPr>
            <a:picLocks noChangeAspect="1"/>
          </p:cNvPicPr>
          <p:nvPr/>
        </p:nvPicPr>
        <p:blipFill>
          <a:blip r:embed="rId4" cstate="print"/>
          <a:srcRect l="6944" t="5208" r="8333" b="9375"/>
          <a:stretch>
            <a:fillRect/>
          </a:stretch>
        </p:blipFill>
        <p:spPr>
          <a:xfrm>
            <a:off x="857224" y="1285860"/>
            <a:ext cx="2232002" cy="30003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i (12).jpg"/>
          <p:cNvPicPr>
            <a:picLocks noChangeAspect="1"/>
          </p:cNvPicPr>
          <p:nvPr/>
        </p:nvPicPr>
        <p:blipFill>
          <a:blip r:embed="rId5" cstate="print"/>
          <a:srcRect l="9375" t="10416" r="4687" b="5208"/>
          <a:stretch>
            <a:fillRect/>
          </a:stretch>
        </p:blipFill>
        <p:spPr>
          <a:xfrm>
            <a:off x="3500430" y="4929198"/>
            <a:ext cx="1608678" cy="11845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 (8).jpg"/>
          <p:cNvPicPr>
            <a:picLocks noChangeAspect="1"/>
          </p:cNvPicPr>
          <p:nvPr/>
        </p:nvPicPr>
        <p:blipFill>
          <a:blip r:embed="rId6" cstate="print"/>
          <a:srcRect l="4687" t="5207" r="3906" b="6250"/>
          <a:stretch>
            <a:fillRect/>
          </a:stretch>
        </p:blipFill>
        <p:spPr>
          <a:xfrm>
            <a:off x="5143504" y="4929198"/>
            <a:ext cx="1627105" cy="11820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i (9).jpg"/>
          <p:cNvPicPr>
            <a:picLocks noChangeAspect="1"/>
          </p:cNvPicPr>
          <p:nvPr/>
        </p:nvPicPr>
        <p:blipFill>
          <a:blip r:embed="rId7" cstate="print"/>
          <a:srcRect l="5468" t="4166" r="1562"/>
          <a:stretch>
            <a:fillRect/>
          </a:stretch>
        </p:blipFill>
        <p:spPr>
          <a:xfrm>
            <a:off x="6858016" y="4929198"/>
            <a:ext cx="1500198" cy="1159812"/>
          </a:xfrm>
          <a:prstGeom prst="rect">
            <a:avLst/>
          </a:prstGeom>
        </p:spPr>
      </p:pic>
      <p:pic>
        <p:nvPicPr>
          <p:cNvPr id="10" name="Рисунок 9" descr="i (14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472" y="4357694"/>
            <a:ext cx="3071802" cy="1843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64291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Фотогалерея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8" name="Рисунок 7" descr="IMG-20200225-WA0001.jpg"/>
          <p:cNvPicPr>
            <a:picLocks noChangeAspect="1"/>
          </p:cNvPicPr>
          <p:nvPr/>
        </p:nvPicPr>
        <p:blipFill>
          <a:blip r:embed="rId3" cstate="print"/>
          <a:srcRect l="10937" t="17708" r="8482"/>
          <a:stretch>
            <a:fillRect/>
          </a:stretch>
        </p:blipFill>
        <p:spPr>
          <a:xfrm>
            <a:off x="560447" y="3571876"/>
            <a:ext cx="3225735" cy="2500330"/>
          </a:xfrm>
          <a:prstGeom prst="rect">
            <a:avLst/>
          </a:prstGeom>
        </p:spPr>
      </p:pic>
      <p:pic>
        <p:nvPicPr>
          <p:cNvPr id="5" name="Рисунок 4" descr="i (6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348" y="1214422"/>
            <a:ext cx="3000396" cy="22502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i (2).jpg"/>
          <p:cNvPicPr>
            <a:picLocks noChangeAspect="1"/>
          </p:cNvPicPr>
          <p:nvPr/>
        </p:nvPicPr>
        <p:blipFill>
          <a:blip r:embed="rId5" cstate="print"/>
          <a:srcRect r="6250"/>
          <a:stretch>
            <a:fillRect/>
          </a:stretch>
        </p:blipFill>
        <p:spPr>
          <a:xfrm>
            <a:off x="5572132" y="1214422"/>
            <a:ext cx="2857531" cy="22860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MG-20200214-WA0009.jpg"/>
          <p:cNvPicPr>
            <a:picLocks noChangeAspect="1"/>
          </p:cNvPicPr>
          <p:nvPr/>
        </p:nvPicPr>
        <p:blipFill>
          <a:blip r:embed="rId6" cstate="print"/>
          <a:srcRect l="9523" t="8995" r="7937"/>
          <a:stretch>
            <a:fillRect/>
          </a:stretch>
        </p:blipFill>
        <p:spPr>
          <a:xfrm>
            <a:off x="3357554" y="1428736"/>
            <a:ext cx="2475429" cy="20469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IMG_20201028_092801.jpg"/>
          <p:cNvPicPr>
            <a:picLocks noChangeAspect="1"/>
          </p:cNvPicPr>
          <p:nvPr/>
        </p:nvPicPr>
        <p:blipFill>
          <a:blip r:embed="rId7" cstate="print"/>
          <a:srcRect t="14514" b="13541"/>
          <a:stretch>
            <a:fillRect/>
          </a:stretch>
        </p:blipFill>
        <p:spPr>
          <a:xfrm>
            <a:off x="3857620" y="3571876"/>
            <a:ext cx="4620568" cy="24931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291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Утренняя гимнастика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4" name="Рисунок 3" descr="i (4).jpg"/>
          <p:cNvPicPr>
            <a:picLocks noChangeAspect="1"/>
          </p:cNvPicPr>
          <p:nvPr/>
        </p:nvPicPr>
        <p:blipFill>
          <a:blip r:embed="rId3" cstate="print"/>
          <a:srcRect t="16666" r="20479" b="5208"/>
          <a:stretch>
            <a:fillRect/>
          </a:stretch>
        </p:blipFill>
        <p:spPr>
          <a:xfrm>
            <a:off x="500034" y="1285860"/>
            <a:ext cx="2811596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i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488" y="3714752"/>
            <a:ext cx="2714644" cy="2035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i (2).jpg"/>
          <p:cNvPicPr>
            <a:picLocks noChangeAspect="1"/>
          </p:cNvPicPr>
          <p:nvPr/>
        </p:nvPicPr>
        <p:blipFill>
          <a:blip r:embed="rId5" cstate="print"/>
          <a:srcRect l="6250" t="12500" r="5468"/>
          <a:stretch>
            <a:fillRect/>
          </a:stretch>
        </p:blipFill>
        <p:spPr>
          <a:xfrm>
            <a:off x="5715008" y="1643050"/>
            <a:ext cx="2786944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 (3).jpg"/>
          <p:cNvPicPr>
            <a:picLocks noChangeAspect="1"/>
          </p:cNvPicPr>
          <p:nvPr/>
        </p:nvPicPr>
        <p:blipFill>
          <a:blip r:embed="rId6" cstate="print"/>
          <a:srcRect l="7031" t="12500"/>
          <a:stretch>
            <a:fillRect/>
          </a:stretch>
        </p:blipFill>
        <p:spPr>
          <a:xfrm>
            <a:off x="5500694" y="3929066"/>
            <a:ext cx="2857520" cy="2017072"/>
          </a:xfrm>
          <a:prstGeom prst="rect">
            <a:avLst/>
          </a:prstGeom>
        </p:spPr>
      </p:pic>
      <p:pic>
        <p:nvPicPr>
          <p:cNvPr id="8" name="Рисунок 7" descr="i (8).jpg"/>
          <p:cNvPicPr>
            <a:picLocks noChangeAspect="1"/>
          </p:cNvPicPr>
          <p:nvPr/>
        </p:nvPicPr>
        <p:blipFill>
          <a:blip r:embed="rId7" cstate="print"/>
          <a:srcRect t="19791" r="21427"/>
          <a:stretch>
            <a:fillRect/>
          </a:stretch>
        </p:blipFill>
        <p:spPr>
          <a:xfrm>
            <a:off x="500034" y="3571876"/>
            <a:ext cx="2428892" cy="1859596"/>
          </a:xfrm>
          <a:prstGeom prst="rect">
            <a:avLst/>
          </a:prstGeom>
        </p:spPr>
      </p:pic>
      <p:pic>
        <p:nvPicPr>
          <p:cNvPr id="9" name="Рисунок 8" descr="i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143240" y="1428736"/>
            <a:ext cx="2667016" cy="2000264"/>
          </a:xfrm>
          <a:prstGeom prst="rect">
            <a:avLst/>
          </a:prstGeom>
        </p:spPr>
      </p:pic>
      <p:pic>
        <p:nvPicPr>
          <p:cNvPr id="10" name="Рисунок 9" descr="1612608826_147-p-sportivnii-zelenii-fon-195.png"/>
          <p:cNvPicPr>
            <a:picLocks noChangeAspect="1"/>
          </p:cNvPicPr>
          <p:nvPr/>
        </p:nvPicPr>
        <p:blipFill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0034" y="5500702"/>
            <a:ext cx="2143140" cy="82411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2918"/>
            <a:ext cx="778671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          Занятия</a:t>
            </a:r>
          </a:p>
        </p:txBody>
      </p:sp>
      <p:pic>
        <p:nvPicPr>
          <p:cNvPr id="4" name="Рисунок 3" descr="i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714356"/>
            <a:ext cx="2196683" cy="29289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i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3570" y="4143380"/>
            <a:ext cx="2786050" cy="2089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i (3).jpg"/>
          <p:cNvPicPr>
            <a:picLocks noChangeAspect="1"/>
          </p:cNvPicPr>
          <p:nvPr/>
        </p:nvPicPr>
        <p:blipFill>
          <a:blip r:embed="rId5" cstate="print"/>
          <a:srcRect r="11718"/>
          <a:stretch>
            <a:fillRect/>
          </a:stretch>
        </p:blipFill>
        <p:spPr>
          <a:xfrm>
            <a:off x="2928926" y="1214422"/>
            <a:ext cx="2859017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 (4).jpg"/>
          <p:cNvPicPr>
            <a:picLocks noChangeAspect="1"/>
          </p:cNvPicPr>
          <p:nvPr/>
        </p:nvPicPr>
        <p:blipFill>
          <a:blip r:embed="rId6" cstate="print"/>
          <a:srcRect t="25000" b="22916"/>
          <a:stretch>
            <a:fillRect/>
          </a:stretch>
        </p:blipFill>
        <p:spPr>
          <a:xfrm>
            <a:off x="5857884" y="714356"/>
            <a:ext cx="2857502" cy="19843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i (5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14612" y="3857628"/>
            <a:ext cx="3000364" cy="22502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i (9).jpg"/>
          <p:cNvPicPr>
            <a:picLocks noChangeAspect="1"/>
          </p:cNvPicPr>
          <p:nvPr/>
        </p:nvPicPr>
        <p:blipFill>
          <a:blip r:embed="rId8" cstate="print"/>
          <a:srcRect b="16000"/>
          <a:stretch>
            <a:fillRect/>
          </a:stretch>
        </p:blipFill>
        <p:spPr>
          <a:xfrm>
            <a:off x="5929322" y="2571744"/>
            <a:ext cx="2608054" cy="1643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i.jpg"/>
          <p:cNvPicPr>
            <a:picLocks noChangeAspect="1"/>
          </p:cNvPicPr>
          <p:nvPr/>
        </p:nvPicPr>
        <p:blipFill>
          <a:blip r:embed="rId9" cstate="print"/>
          <a:srcRect l="5555" t="17708" r="8333" b="14583"/>
          <a:stretch>
            <a:fillRect/>
          </a:stretch>
        </p:blipFill>
        <p:spPr>
          <a:xfrm>
            <a:off x="571472" y="3714752"/>
            <a:ext cx="2261837" cy="2371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291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Соревнования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4" name="Рисунок 3" descr="Screenshot_20200728_1317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214422"/>
            <a:ext cx="3000396" cy="2219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i (10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76848" y="1214423"/>
            <a:ext cx="2952771" cy="2214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IMG-20211201-WA00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14744" y="1214422"/>
            <a:ext cx="1714512" cy="2214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MG-20211122-WA0015.jpg"/>
          <p:cNvPicPr>
            <a:picLocks noChangeAspect="1"/>
          </p:cNvPicPr>
          <p:nvPr/>
        </p:nvPicPr>
        <p:blipFill>
          <a:blip r:embed="rId6" cstate="print"/>
          <a:srcRect t="27083" b="31250"/>
          <a:stretch>
            <a:fillRect/>
          </a:stretch>
        </p:blipFill>
        <p:spPr>
          <a:xfrm>
            <a:off x="642910" y="3500438"/>
            <a:ext cx="2857502" cy="1587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IMG-20211122-WA0011.jpg"/>
          <p:cNvPicPr>
            <a:picLocks noChangeAspect="1"/>
          </p:cNvPicPr>
          <p:nvPr/>
        </p:nvPicPr>
        <p:blipFill>
          <a:blip r:embed="rId7" cstate="print"/>
          <a:srcRect r="7031" b="35069"/>
          <a:stretch>
            <a:fillRect/>
          </a:stretch>
        </p:blipFill>
        <p:spPr>
          <a:xfrm>
            <a:off x="3571868" y="3500438"/>
            <a:ext cx="3000396" cy="1571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i (9).jpg"/>
          <p:cNvPicPr>
            <a:picLocks noChangeAspect="1"/>
          </p:cNvPicPr>
          <p:nvPr/>
        </p:nvPicPr>
        <p:blipFill>
          <a:blip r:embed="rId8" cstate="print"/>
          <a:srcRect r="11718"/>
          <a:stretch>
            <a:fillRect/>
          </a:stretch>
        </p:blipFill>
        <p:spPr>
          <a:xfrm>
            <a:off x="6643702" y="3500438"/>
            <a:ext cx="1857388" cy="15779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i.jpg"/>
          <p:cNvPicPr>
            <a:picLocks noChangeAspect="1"/>
          </p:cNvPicPr>
          <p:nvPr/>
        </p:nvPicPr>
        <p:blipFill>
          <a:blip r:embed="rId9" cstate="print"/>
          <a:srcRect t="31250" b="7212"/>
          <a:stretch>
            <a:fillRect/>
          </a:stretch>
        </p:blipFill>
        <p:spPr>
          <a:xfrm>
            <a:off x="5715008" y="5143512"/>
            <a:ext cx="2786082" cy="1285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i (3).jpg"/>
          <p:cNvPicPr>
            <a:picLocks noChangeAspect="1"/>
          </p:cNvPicPr>
          <p:nvPr/>
        </p:nvPicPr>
        <p:blipFill>
          <a:blip r:embed="rId10" cstate="print"/>
          <a:srcRect t="36458" b="10416"/>
          <a:stretch>
            <a:fillRect/>
          </a:stretch>
        </p:blipFill>
        <p:spPr>
          <a:xfrm>
            <a:off x="2500298" y="5143512"/>
            <a:ext cx="3143240" cy="12523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i (8).jpg"/>
          <p:cNvPicPr>
            <a:picLocks noChangeAspect="1"/>
          </p:cNvPicPr>
          <p:nvPr/>
        </p:nvPicPr>
        <p:blipFill>
          <a:blip r:embed="rId11" cstate="print"/>
          <a:srcRect l="27344" t="33333" r="18750" b="22917"/>
          <a:stretch>
            <a:fillRect/>
          </a:stretch>
        </p:blipFill>
        <p:spPr>
          <a:xfrm>
            <a:off x="642910" y="5143512"/>
            <a:ext cx="1785950" cy="1217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291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КВЕСТ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5" name="Рисунок 4" descr="i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857232"/>
            <a:ext cx="1553759" cy="20716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i (2).jpg"/>
          <p:cNvPicPr>
            <a:picLocks noChangeAspect="1"/>
          </p:cNvPicPr>
          <p:nvPr/>
        </p:nvPicPr>
        <p:blipFill>
          <a:blip r:embed="rId4" cstate="print"/>
          <a:srcRect t="20690"/>
          <a:stretch>
            <a:fillRect/>
          </a:stretch>
        </p:blipFill>
        <p:spPr>
          <a:xfrm>
            <a:off x="1000100" y="2857496"/>
            <a:ext cx="1553759" cy="1643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 (5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43702" y="714356"/>
            <a:ext cx="1607337" cy="21431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15074" y="2643182"/>
            <a:ext cx="1607337" cy="21431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i (3).jpg"/>
          <p:cNvPicPr>
            <a:picLocks noChangeAspect="1"/>
          </p:cNvPicPr>
          <p:nvPr/>
        </p:nvPicPr>
        <p:blipFill>
          <a:blip r:embed="rId7" cstate="print"/>
          <a:srcRect t="2083" b="32292"/>
          <a:stretch>
            <a:fillRect/>
          </a:stretch>
        </p:blipFill>
        <p:spPr>
          <a:xfrm>
            <a:off x="2714612" y="1142984"/>
            <a:ext cx="3429006" cy="3000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i (6).jpg"/>
          <p:cNvPicPr>
            <a:picLocks noChangeAspect="1"/>
          </p:cNvPicPr>
          <p:nvPr/>
        </p:nvPicPr>
        <p:blipFill>
          <a:blip r:embed="rId8" cstate="print"/>
          <a:srcRect t="25000" b="12500"/>
          <a:stretch>
            <a:fillRect/>
          </a:stretch>
        </p:blipFill>
        <p:spPr>
          <a:xfrm>
            <a:off x="714348" y="4214818"/>
            <a:ext cx="2357436" cy="1964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i (4).jpg"/>
          <p:cNvPicPr>
            <a:picLocks noChangeAspect="1"/>
          </p:cNvPicPr>
          <p:nvPr/>
        </p:nvPicPr>
        <p:blipFill>
          <a:blip r:embed="rId9" cstate="print"/>
          <a:srcRect t="3125" b="46875"/>
          <a:stretch>
            <a:fillRect/>
          </a:stretch>
        </p:blipFill>
        <p:spPr>
          <a:xfrm>
            <a:off x="6000760" y="4572008"/>
            <a:ext cx="2428856" cy="1619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i (8).jpg"/>
          <p:cNvPicPr>
            <a:picLocks noChangeAspect="1"/>
          </p:cNvPicPr>
          <p:nvPr/>
        </p:nvPicPr>
        <p:blipFill>
          <a:blip r:embed="rId10" cstate="print"/>
          <a:srcRect t="12500"/>
          <a:stretch>
            <a:fillRect/>
          </a:stretch>
        </p:blipFill>
        <p:spPr>
          <a:xfrm rot="16200000">
            <a:off x="3420566" y="3794618"/>
            <a:ext cx="2231433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291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Кросс нации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4" name="Рисунок 3" descr="i (4).jpg"/>
          <p:cNvPicPr>
            <a:picLocks noChangeAspect="1"/>
          </p:cNvPicPr>
          <p:nvPr/>
        </p:nvPicPr>
        <p:blipFill>
          <a:blip r:embed="rId3" cstate="print"/>
          <a:srcRect l="12500" t="16666" r="7812" b="13541"/>
          <a:stretch>
            <a:fillRect/>
          </a:stretch>
        </p:blipFill>
        <p:spPr>
          <a:xfrm>
            <a:off x="2714612" y="1214422"/>
            <a:ext cx="3697716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i (6).jpg"/>
          <p:cNvPicPr>
            <a:picLocks noChangeAspect="1"/>
          </p:cNvPicPr>
          <p:nvPr/>
        </p:nvPicPr>
        <p:blipFill>
          <a:blip r:embed="rId4" cstate="print"/>
          <a:srcRect t="8333" r="7812" b="16666"/>
          <a:stretch>
            <a:fillRect/>
          </a:stretch>
        </p:blipFill>
        <p:spPr>
          <a:xfrm>
            <a:off x="4572000" y="3786190"/>
            <a:ext cx="3786182" cy="2310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i (3).jpg"/>
          <p:cNvPicPr>
            <a:picLocks noChangeAspect="1"/>
          </p:cNvPicPr>
          <p:nvPr/>
        </p:nvPicPr>
        <p:blipFill>
          <a:blip r:embed="rId5" cstate="print"/>
          <a:srcRect l="2343" t="22222" r="21875" b="8333"/>
          <a:stretch>
            <a:fillRect/>
          </a:stretch>
        </p:blipFill>
        <p:spPr>
          <a:xfrm>
            <a:off x="642910" y="4000504"/>
            <a:ext cx="3786213" cy="20901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 (5).jpg"/>
          <p:cNvPicPr>
            <a:picLocks noChangeAspect="1"/>
          </p:cNvPicPr>
          <p:nvPr/>
        </p:nvPicPr>
        <p:blipFill>
          <a:blip r:embed="rId6" cstate="print"/>
          <a:srcRect l="19531" r="31250" b="14432"/>
          <a:stretch>
            <a:fillRect/>
          </a:stretch>
        </p:blipFill>
        <p:spPr>
          <a:xfrm>
            <a:off x="785786" y="2214554"/>
            <a:ext cx="1732365" cy="1694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i (1).jpg"/>
          <p:cNvPicPr>
            <a:picLocks noChangeAspect="1"/>
          </p:cNvPicPr>
          <p:nvPr/>
        </p:nvPicPr>
        <p:blipFill>
          <a:blip r:embed="rId7" cstate="print"/>
          <a:srcRect l="14843" t="13889" r="30469" b="26389"/>
          <a:stretch>
            <a:fillRect/>
          </a:stretch>
        </p:blipFill>
        <p:spPr>
          <a:xfrm>
            <a:off x="571472" y="857232"/>
            <a:ext cx="2071702" cy="1272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i.jpg"/>
          <p:cNvPicPr>
            <a:picLocks noChangeAspect="1"/>
          </p:cNvPicPr>
          <p:nvPr/>
        </p:nvPicPr>
        <p:blipFill>
          <a:blip r:embed="rId8" cstate="print"/>
          <a:srcRect l="14062" r="46875"/>
          <a:stretch>
            <a:fillRect/>
          </a:stretch>
        </p:blipFill>
        <p:spPr>
          <a:xfrm>
            <a:off x="6572264" y="928670"/>
            <a:ext cx="1785950" cy="27060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291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Досуг «Веселые старты!»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5" name="Рисунок 4" descr="i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285860"/>
            <a:ext cx="2381235" cy="17859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i (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3143248"/>
            <a:ext cx="2381235" cy="17859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 (5).jpg"/>
          <p:cNvPicPr>
            <a:picLocks noChangeAspect="1"/>
          </p:cNvPicPr>
          <p:nvPr/>
        </p:nvPicPr>
        <p:blipFill>
          <a:blip r:embed="rId5" cstate="print"/>
          <a:srcRect l="6176" t="13541" r="17187"/>
          <a:stretch>
            <a:fillRect/>
          </a:stretch>
        </p:blipFill>
        <p:spPr>
          <a:xfrm>
            <a:off x="6643702" y="1214422"/>
            <a:ext cx="1773039" cy="1500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i (4).jpg"/>
          <p:cNvPicPr>
            <a:picLocks noChangeAspect="1"/>
          </p:cNvPicPr>
          <p:nvPr/>
        </p:nvPicPr>
        <p:blipFill>
          <a:blip r:embed="rId6" cstate="print"/>
          <a:srcRect t="15625" b="13541"/>
          <a:stretch>
            <a:fillRect/>
          </a:stretch>
        </p:blipFill>
        <p:spPr>
          <a:xfrm>
            <a:off x="3000364" y="1142984"/>
            <a:ext cx="3571900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i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00760" y="2857496"/>
            <a:ext cx="2357422" cy="17680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i (7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4714884"/>
            <a:ext cx="1928794" cy="1446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i (9).jpg"/>
          <p:cNvPicPr>
            <a:picLocks noChangeAspect="1"/>
          </p:cNvPicPr>
          <p:nvPr/>
        </p:nvPicPr>
        <p:blipFill>
          <a:blip r:embed="rId9" cstate="print"/>
          <a:srcRect l="13281" t="20833" r="7031" b="20833"/>
          <a:stretch>
            <a:fillRect/>
          </a:stretch>
        </p:blipFill>
        <p:spPr>
          <a:xfrm>
            <a:off x="785786" y="5000636"/>
            <a:ext cx="2500330" cy="137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i (1).jpg"/>
          <p:cNvPicPr>
            <a:picLocks noChangeAspect="1"/>
          </p:cNvPicPr>
          <p:nvPr/>
        </p:nvPicPr>
        <p:blipFill>
          <a:blip r:embed="rId10" cstate="print"/>
          <a:srcRect b="18750"/>
          <a:stretch>
            <a:fillRect/>
          </a:stretch>
        </p:blipFill>
        <p:spPr>
          <a:xfrm>
            <a:off x="3357554" y="4572008"/>
            <a:ext cx="2786050" cy="16977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 descr="i (6).jpg"/>
          <p:cNvPicPr>
            <a:picLocks noChangeAspect="1"/>
          </p:cNvPicPr>
          <p:nvPr/>
        </p:nvPicPr>
        <p:blipFill>
          <a:blip r:embed="rId11" cstate="print"/>
          <a:srcRect t="10526" b="8771"/>
          <a:stretch>
            <a:fillRect/>
          </a:stretch>
        </p:blipFill>
        <p:spPr>
          <a:xfrm>
            <a:off x="3143240" y="3143248"/>
            <a:ext cx="2714612" cy="1643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4a4ea2d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5" y="0"/>
            <a:ext cx="914826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00100" y="571480"/>
            <a:ext cx="685804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Интернет библиотека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14348" y="1071546"/>
            <a:ext cx="7643866" cy="50006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https://nsportal.ru/detskiy-sad/fizkultura/2020/12/12/sbornik-stsenarnogo-materiala-fizkulturnyh-prazdnikov-i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Сборник сценариев и досугов по физкультуре в ДОУ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14348" y="3143248"/>
            <a:ext cx="7643866" cy="3600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https://lemuzika.pro/search/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Зарядка для детей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14348" y="3571876"/>
            <a:ext cx="7643866" cy="36004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https://yandex.ru/video/search?text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Видео музыкальных разминок для дошкольников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14348" y="2714620"/>
            <a:ext cx="7643866" cy="36004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https://stand.hitplayer.ru/?s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Детская разминка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14348" y="2285992"/>
            <a:ext cx="7643866" cy="35719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https://fizinstruktor.ru/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Рабочая программа инструктора по физической культуре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14348" y="1643050"/>
            <a:ext cx="7643866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https://www.maam.ru/detskijsad/metodika-provedenija-utrenei-gimnastiki-v-detskom-sadu.html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Методика проведения зарядки в детском саду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14348" y="4714884"/>
            <a:ext cx="7643866" cy="36004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http://www.myshared.ru/slide/1177593/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Формирование здорового образа жизни дошкольников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14348" y="4000504"/>
            <a:ext cx="7643866" cy="64294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https://uchitelya.com/pedagogika/51045-prezentaciya-zdorovym-byt-zdorovo-dlya-doshkolnikov.html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Презентация для дошкольников здоровым быть здорово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14348" y="5143512"/>
            <a:ext cx="7643866" cy="5715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https://melkie.net/zanyatiya-s-detmi/gimnastika-v-detskom-sadu.html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Методика подготовки и проведения физкультурных занятий в детском саду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14348" y="5786454"/>
            <a:ext cx="7643866" cy="50006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https://infourok.ru/konspekti-fizkulturnih-zanyatiy-v-dou-dlya-vseh-grupp-631357.html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Конспекты физкультурных занятий в ДОУ (для всех групп)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1762</TotalTime>
  <Words>1361</Words>
  <Application>Microsoft Office PowerPoint</Application>
  <PresentationFormat>Экран (4:3)</PresentationFormat>
  <Paragraphs>225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Dell</cp:lastModifiedBy>
  <cp:revision>115</cp:revision>
  <dcterms:created xsi:type="dcterms:W3CDTF">2022-01-04T19:49:51Z</dcterms:created>
  <dcterms:modified xsi:type="dcterms:W3CDTF">2022-04-15T07:35:00Z</dcterms:modified>
</cp:coreProperties>
</file>